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7" r:id="rId3"/>
    <p:sldId id="287" r:id="rId4"/>
    <p:sldId id="268" r:id="rId5"/>
    <p:sldId id="261" r:id="rId6"/>
    <p:sldId id="260" r:id="rId7"/>
    <p:sldId id="262" r:id="rId8"/>
    <p:sldId id="286" r:id="rId9"/>
    <p:sldId id="285" r:id="rId10"/>
    <p:sldId id="269" r:id="rId11"/>
    <p:sldId id="272" r:id="rId12"/>
    <p:sldId id="267" r:id="rId13"/>
    <p:sldId id="270" r:id="rId14"/>
    <p:sldId id="271" r:id="rId15"/>
    <p:sldId id="273" r:id="rId16"/>
    <p:sldId id="274" r:id="rId17"/>
    <p:sldId id="275" r:id="rId18"/>
    <p:sldId id="277" r:id="rId19"/>
    <p:sldId id="279" r:id="rId20"/>
    <p:sldId id="280" r:id="rId21"/>
    <p:sldId id="281" r:id="rId22"/>
    <p:sldId id="282" r:id="rId23"/>
    <p:sldId id="283"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6" d="100"/>
          <a:sy n="66" d="100"/>
        </p:scale>
        <p:origin x="9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39BA88-EDF6-4FBB-BB39-2B79DA316CEA}" type="doc">
      <dgm:prSet loTypeId="urn:microsoft.com/office/officeart/2005/8/layout/vList5" loCatId="list" qsTypeId="urn:microsoft.com/office/officeart/2005/8/quickstyle/3d3" qsCatId="3D" csTypeId="urn:microsoft.com/office/officeart/2005/8/colors/colorful5" csCatId="colorful"/>
      <dgm:spPr/>
      <dgm:t>
        <a:bodyPr/>
        <a:lstStyle/>
        <a:p>
          <a:endParaRPr lang="en-US"/>
        </a:p>
      </dgm:t>
    </dgm:pt>
    <dgm:pt modelId="{C93A784C-ADBA-4777-84B7-5EE01414F8DD}">
      <dgm:prSet/>
      <dgm:spPr/>
      <dgm:t>
        <a:bodyPr/>
        <a:lstStyle/>
        <a:p>
          <a:r>
            <a:rPr lang="en-US" dirty="0"/>
            <a:t>Baltimore Classification is a system used to classify viruses based on their manner of messenger RNA (mRNA) synthesis. This classification system was created by the Nobel laureate David Baltimore. It consists of seven groups, each representing a different type of virus:</a:t>
          </a:r>
        </a:p>
      </dgm:t>
    </dgm:pt>
    <dgm:pt modelId="{3AA16499-247F-4FBA-8B86-C07A2588E4E9}" type="parTrans" cxnId="{952A86C4-D482-4E20-8FC5-C383C816E64E}">
      <dgm:prSet/>
      <dgm:spPr/>
      <dgm:t>
        <a:bodyPr/>
        <a:lstStyle/>
        <a:p>
          <a:endParaRPr lang="en-US"/>
        </a:p>
      </dgm:t>
    </dgm:pt>
    <dgm:pt modelId="{B9749E77-CB3E-4259-8AAC-98ACE02A7643}" type="sibTrans" cxnId="{952A86C4-D482-4E20-8FC5-C383C816E64E}">
      <dgm:prSet/>
      <dgm:spPr/>
      <dgm:t>
        <a:bodyPr/>
        <a:lstStyle/>
        <a:p>
          <a:endParaRPr lang="en-US"/>
        </a:p>
      </dgm:t>
    </dgm:pt>
    <dgm:pt modelId="{AF0A21A5-070A-4668-9D55-70C80D3BA768}">
      <dgm:prSet/>
      <dgm:spPr/>
      <dgm:t>
        <a:bodyPr/>
        <a:lstStyle/>
        <a:p>
          <a:r>
            <a:rPr lang="en-US" b="1"/>
            <a:t>Class I</a:t>
          </a:r>
          <a:r>
            <a:rPr lang="en-US"/>
            <a:t>: Double-stranded DNA viruses</a:t>
          </a:r>
        </a:p>
      </dgm:t>
    </dgm:pt>
    <dgm:pt modelId="{C9843B9E-88C8-4F19-90C7-E9CBD8A29C22}" type="parTrans" cxnId="{429687BE-0AA0-496A-B396-0CF010BECDBB}">
      <dgm:prSet/>
      <dgm:spPr/>
      <dgm:t>
        <a:bodyPr/>
        <a:lstStyle/>
        <a:p>
          <a:endParaRPr lang="en-US"/>
        </a:p>
      </dgm:t>
    </dgm:pt>
    <dgm:pt modelId="{1C86BFDC-788E-4714-AA38-822642AB4B10}" type="sibTrans" cxnId="{429687BE-0AA0-496A-B396-0CF010BECDBB}">
      <dgm:prSet/>
      <dgm:spPr/>
      <dgm:t>
        <a:bodyPr/>
        <a:lstStyle/>
        <a:p>
          <a:endParaRPr lang="en-US"/>
        </a:p>
      </dgm:t>
    </dgm:pt>
    <dgm:pt modelId="{1B42005C-6B74-4BC6-9F2A-93300357C5AB}">
      <dgm:prSet/>
      <dgm:spPr/>
      <dgm:t>
        <a:bodyPr/>
        <a:lstStyle/>
        <a:p>
          <a:r>
            <a:rPr lang="en-US" b="1"/>
            <a:t>Class II</a:t>
          </a:r>
          <a:r>
            <a:rPr lang="en-US"/>
            <a:t>: Single-stranded DNA viruses</a:t>
          </a:r>
        </a:p>
      </dgm:t>
    </dgm:pt>
    <dgm:pt modelId="{953F96EE-3197-4362-90E8-71EDF826E7D7}" type="parTrans" cxnId="{8E50BF9A-FF4D-4419-8498-D68DEBC47EFB}">
      <dgm:prSet/>
      <dgm:spPr/>
      <dgm:t>
        <a:bodyPr/>
        <a:lstStyle/>
        <a:p>
          <a:endParaRPr lang="en-US"/>
        </a:p>
      </dgm:t>
    </dgm:pt>
    <dgm:pt modelId="{0FB51828-D05A-46C8-8DB1-90D7482155BE}" type="sibTrans" cxnId="{8E50BF9A-FF4D-4419-8498-D68DEBC47EFB}">
      <dgm:prSet/>
      <dgm:spPr/>
      <dgm:t>
        <a:bodyPr/>
        <a:lstStyle/>
        <a:p>
          <a:endParaRPr lang="en-US"/>
        </a:p>
      </dgm:t>
    </dgm:pt>
    <dgm:pt modelId="{20F6EC36-7D0B-411A-A8E5-D445954F8BCE}">
      <dgm:prSet/>
      <dgm:spPr/>
      <dgm:t>
        <a:bodyPr/>
        <a:lstStyle/>
        <a:p>
          <a:r>
            <a:rPr lang="en-US" b="1"/>
            <a:t>Class III</a:t>
          </a:r>
          <a:r>
            <a:rPr lang="en-US"/>
            <a:t>: Double-stranded RNA viruses</a:t>
          </a:r>
        </a:p>
      </dgm:t>
    </dgm:pt>
    <dgm:pt modelId="{73AE32EC-6E2E-4F92-8DAE-749CBAC191AD}" type="parTrans" cxnId="{56798E87-658D-46B8-BBAA-4D6781ACB68C}">
      <dgm:prSet/>
      <dgm:spPr/>
      <dgm:t>
        <a:bodyPr/>
        <a:lstStyle/>
        <a:p>
          <a:endParaRPr lang="en-US"/>
        </a:p>
      </dgm:t>
    </dgm:pt>
    <dgm:pt modelId="{5F011CD9-5009-4DCC-B411-84206ACC11D7}" type="sibTrans" cxnId="{56798E87-658D-46B8-BBAA-4D6781ACB68C}">
      <dgm:prSet/>
      <dgm:spPr/>
      <dgm:t>
        <a:bodyPr/>
        <a:lstStyle/>
        <a:p>
          <a:endParaRPr lang="en-US"/>
        </a:p>
      </dgm:t>
    </dgm:pt>
    <dgm:pt modelId="{5CF94A6D-4D36-4FED-8B66-C7906B7C8EB0}">
      <dgm:prSet/>
      <dgm:spPr/>
      <dgm:t>
        <a:bodyPr/>
        <a:lstStyle/>
        <a:p>
          <a:r>
            <a:rPr lang="en-US" b="1" dirty="0"/>
            <a:t>Class IV:</a:t>
          </a:r>
          <a:r>
            <a:rPr lang="en-US" dirty="0"/>
            <a:t> Positive sense single-stranded RNA viruses</a:t>
          </a:r>
        </a:p>
      </dgm:t>
    </dgm:pt>
    <dgm:pt modelId="{9360AF18-3E71-42B2-A196-4D67B3FDBDA7}" type="parTrans" cxnId="{D65A1FB7-6FD5-42A2-8FFC-A289C7C3AAB4}">
      <dgm:prSet/>
      <dgm:spPr/>
      <dgm:t>
        <a:bodyPr/>
        <a:lstStyle/>
        <a:p>
          <a:endParaRPr lang="en-US"/>
        </a:p>
      </dgm:t>
    </dgm:pt>
    <dgm:pt modelId="{8A9EA36A-F5BC-43B3-9F64-8273E8621A8D}" type="sibTrans" cxnId="{D65A1FB7-6FD5-42A2-8FFC-A289C7C3AAB4}">
      <dgm:prSet/>
      <dgm:spPr/>
      <dgm:t>
        <a:bodyPr/>
        <a:lstStyle/>
        <a:p>
          <a:endParaRPr lang="en-US"/>
        </a:p>
      </dgm:t>
    </dgm:pt>
    <dgm:pt modelId="{953D236D-FB50-4CEF-9F89-ECD5F17F8468}">
      <dgm:prSet/>
      <dgm:spPr/>
      <dgm:t>
        <a:bodyPr/>
        <a:lstStyle/>
        <a:p>
          <a:r>
            <a:rPr lang="en-US" b="1" dirty="0"/>
            <a:t>Class V</a:t>
          </a:r>
          <a:r>
            <a:rPr lang="en-US" dirty="0"/>
            <a:t>: Negative sense single-stranded RNA viruses</a:t>
          </a:r>
        </a:p>
      </dgm:t>
    </dgm:pt>
    <dgm:pt modelId="{F62D7EC6-2224-489A-88DA-AFBB980A1F1B}" type="parTrans" cxnId="{BB5CDB43-A6C0-45C2-BE8F-A56767F6B06D}">
      <dgm:prSet/>
      <dgm:spPr/>
      <dgm:t>
        <a:bodyPr/>
        <a:lstStyle/>
        <a:p>
          <a:endParaRPr lang="en-US"/>
        </a:p>
      </dgm:t>
    </dgm:pt>
    <dgm:pt modelId="{D768E8A3-42B5-4AB7-B328-9DE407A7A072}" type="sibTrans" cxnId="{BB5CDB43-A6C0-45C2-BE8F-A56767F6B06D}">
      <dgm:prSet/>
      <dgm:spPr/>
      <dgm:t>
        <a:bodyPr/>
        <a:lstStyle/>
        <a:p>
          <a:endParaRPr lang="en-US"/>
        </a:p>
      </dgm:t>
    </dgm:pt>
    <dgm:pt modelId="{98157AA9-7357-4C14-AA6B-924D7DB1970A}">
      <dgm:prSet/>
      <dgm:spPr/>
      <dgm:t>
        <a:bodyPr/>
        <a:lstStyle/>
        <a:p>
          <a:r>
            <a:rPr lang="en-US" b="1"/>
            <a:t>Class VI</a:t>
          </a:r>
          <a:r>
            <a:rPr lang="en-US"/>
            <a:t>: Single-stranded RNA viruses with a DNA intermediate in their life cycle</a:t>
          </a:r>
        </a:p>
      </dgm:t>
    </dgm:pt>
    <dgm:pt modelId="{49D3758F-07C1-49F4-8C38-3CB774A9CCFF}" type="parTrans" cxnId="{2DDD59E7-546E-464A-85D1-F857C8357C36}">
      <dgm:prSet/>
      <dgm:spPr/>
      <dgm:t>
        <a:bodyPr/>
        <a:lstStyle/>
        <a:p>
          <a:endParaRPr lang="en-US"/>
        </a:p>
      </dgm:t>
    </dgm:pt>
    <dgm:pt modelId="{B42708D4-D5EE-471B-A84A-300D9ADE8BC3}" type="sibTrans" cxnId="{2DDD59E7-546E-464A-85D1-F857C8357C36}">
      <dgm:prSet/>
      <dgm:spPr/>
      <dgm:t>
        <a:bodyPr/>
        <a:lstStyle/>
        <a:p>
          <a:endParaRPr lang="en-US"/>
        </a:p>
      </dgm:t>
    </dgm:pt>
    <dgm:pt modelId="{AF5F91A3-24A2-4416-A089-D3CE73DA9C18}">
      <dgm:prSet/>
      <dgm:spPr/>
      <dgm:t>
        <a:bodyPr/>
        <a:lstStyle/>
        <a:p>
          <a:r>
            <a:rPr lang="en-US" b="1"/>
            <a:t>Class VII</a:t>
          </a:r>
          <a:r>
            <a:rPr lang="en-US"/>
            <a:t>: Double-stranded DNA viruses with an RNA intermediate in their life cycle</a:t>
          </a:r>
        </a:p>
      </dgm:t>
    </dgm:pt>
    <dgm:pt modelId="{54738EF7-4F0F-4D17-A236-C725A409372C}" type="parTrans" cxnId="{C74CBD4F-2CBA-421B-AEDE-76F7D619B3AE}">
      <dgm:prSet/>
      <dgm:spPr/>
      <dgm:t>
        <a:bodyPr/>
        <a:lstStyle/>
        <a:p>
          <a:endParaRPr lang="en-US"/>
        </a:p>
      </dgm:t>
    </dgm:pt>
    <dgm:pt modelId="{224C58E3-A68B-44B0-8503-0F8AB2DB1E90}" type="sibTrans" cxnId="{C74CBD4F-2CBA-421B-AEDE-76F7D619B3AE}">
      <dgm:prSet/>
      <dgm:spPr/>
      <dgm:t>
        <a:bodyPr/>
        <a:lstStyle/>
        <a:p>
          <a:endParaRPr lang="en-US"/>
        </a:p>
      </dgm:t>
    </dgm:pt>
    <dgm:pt modelId="{5800D90F-7F1D-4C8C-9E67-1330C144922B}" type="pres">
      <dgm:prSet presAssocID="{DE39BA88-EDF6-4FBB-BB39-2B79DA316CEA}" presName="Name0" presStyleCnt="0">
        <dgm:presLayoutVars>
          <dgm:dir/>
          <dgm:animLvl val="lvl"/>
          <dgm:resizeHandles val="exact"/>
        </dgm:presLayoutVars>
      </dgm:prSet>
      <dgm:spPr/>
    </dgm:pt>
    <dgm:pt modelId="{75FA2FAE-C018-47F1-8399-59C6D1872D06}" type="pres">
      <dgm:prSet presAssocID="{C93A784C-ADBA-4777-84B7-5EE01414F8DD}" presName="linNode" presStyleCnt="0"/>
      <dgm:spPr/>
    </dgm:pt>
    <dgm:pt modelId="{1DE77CC5-38FD-4B97-835A-7996851182E1}" type="pres">
      <dgm:prSet presAssocID="{C93A784C-ADBA-4777-84B7-5EE01414F8DD}" presName="parentText" presStyleLbl="node1" presStyleIdx="0" presStyleCnt="1" custLinFactNeighborY="249">
        <dgm:presLayoutVars>
          <dgm:chMax val="1"/>
          <dgm:bulletEnabled val="1"/>
        </dgm:presLayoutVars>
      </dgm:prSet>
      <dgm:spPr/>
    </dgm:pt>
    <dgm:pt modelId="{87169E89-8D8B-4EC9-A8FC-0F0FAD277DCC}" type="pres">
      <dgm:prSet presAssocID="{C93A784C-ADBA-4777-84B7-5EE01414F8DD}" presName="descendantText" presStyleLbl="alignAccFollowNode1" presStyleIdx="0" presStyleCnt="1">
        <dgm:presLayoutVars>
          <dgm:bulletEnabled val="1"/>
        </dgm:presLayoutVars>
      </dgm:prSet>
      <dgm:spPr/>
    </dgm:pt>
  </dgm:ptLst>
  <dgm:cxnLst>
    <dgm:cxn modelId="{B4136543-2245-4953-8446-5A63142482E0}" type="presOf" srcId="{1B42005C-6B74-4BC6-9F2A-93300357C5AB}" destId="{87169E89-8D8B-4EC9-A8FC-0F0FAD277DCC}" srcOrd="0" destOrd="1" presId="urn:microsoft.com/office/officeart/2005/8/layout/vList5"/>
    <dgm:cxn modelId="{BB5CDB43-A6C0-45C2-BE8F-A56767F6B06D}" srcId="{C93A784C-ADBA-4777-84B7-5EE01414F8DD}" destId="{953D236D-FB50-4CEF-9F89-ECD5F17F8468}" srcOrd="4" destOrd="0" parTransId="{F62D7EC6-2224-489A-88DA-AFBB980A1F1B}" sibTransId="{D768E8A3-42B5-4AB7-B328-9DE407A7A072}"/>
    <dgm:cxn modelId="{B3ED3F69-274C-4C8D-AF16-CC0B352A2214}" type="presOf" srcId="{953D236D-FB50-4CEF-9F89-ECD5F17F8468}" destId="{87169E89-8D8B-4EC9-A8FC-0F0FAD277DCC}" srcOrd="0" destOrd="4" presId="urn:microsoft.com/office/officeart/2005/8/layout/vList5"/>
    <dgm:cxn modelId="{C74CBD4F-2CBA-421B-AEDE-76F7D619B3AE}" srcId="{C93A784C-ADBA-4777-84B7-5EE01414F8DD}" destId="{AF5F91A3-24A2-4416-A089-D3CE73DA9C18}" srcOrd="6" destOrd="0" parTransId="{54738EF7-4F0F-4D17-A236-C725A409372C}" sibTransId="{224C58E3-A68B-44B0-8503-0F8AB2DB1E90}"/>
    <dgm:cxn modelId="{5E7E8182-4C85-4060-B4DA-D9B827FEA3CE}" type="presOf" srcId="{DE39BA88-EDF6-4FBB-BB39-2B79DA316CEA}" destId="{5800D90F-7F1D-4C8C-9E67-1330C144922B}" srcOrd="0" destOrd="0" presId="urn:microsoft.com/office/officeart/2005/8/layout/vList5"/>
    <dgm:cxn modelId="{56798E87-658D-46B8-BBAA-4D6781ACB68C}" srcId="{C93A784C-ADBA-4777-84B7-5EE01414F8DD}" destId="{20F6EC36-7D0B-411A-A8E5-D445954F8BCE}" srcOrd="2" destOrd="0" parTransId="{73AE32EC-6E2E-4F92-8DAE-749CBAC191AD}" sibTransId="{5F011CD9-5009-4DCC-B411-84206ACC11D7}"/>
    <dgm:cxn modelId="{C793C288-3F9F-4AA6-9176-F3494099053F}" type="presOf" srcId="{C93A784C-ADBA-4777-84B7-5EE01414F8DD}" destId="{1DE77CC5-38FD-4B97-835A-7996851182E1}" srcOrd="0" destOrd="0" presId="urn:microsoft.com/office/officeart/2005/8/layout/vList5"/>
    <dgm:cxn modelId="{64723B89-534A-4136-B9C2-5FCA4F703A13}" type="presOf" srcId="{98157AA9-7357-4C14-AA6B-924D7DB1970A}" destId="{87169E89-8D8B-4EC9-A8FC-0F0FAD277DCC}" srcOrd="0" destOrd="5" presId="urn:microsoft.com/office/officeart/2005/8/layout/vList5"/>
    <dgm:cxn modelId="{8E50BF9A-FF4D-4419-8498-D68DEBC47EFB}" srcId="{C93A784C-ADBA-4777-84B7-5EE01414F8DD}" destId="{1B42005C-6B74-4BC6-9F2A-93300357C5AB}" srcOrd="1" destOrd="0" parTransId="{953F96EE-3197-4362-90E8-71EDF826E7D7}" sibTransId="{0FB51828-D05A-46C8-8DB1-90D7482155BE}"/>
    <dgm:cxn modelId="{3BFAFFA7-CDE2-4072-ABFC-F5EEADFB4378}" type="presOf" srcId="{20F6EC36-7D0B-411A-A8E5-D445954F8BCE}" destId="{87169E89-8D8B-4EC9-A8FC-0F0FAD277DCC}" srcOrd="0" destOrd="2" presId="urn:microsoft.com/office/officeart/2005/8/layout/vList5"/>
    <dgm:cxn modelId="{D65A1FB7-6FD5-42A2-8FFC-A289C7C3AAB4}" srcId="{C93A784C-ADBA-4777-84B7-5EE01414F8DD}" destId="{5CF94A6D-4D36-4FED-8B66-C7906B7C8EB0}" srcOrd="3" destOrd="0" parTransId="{9360AF18-3E71-42B2-A196-4D67B3FDBDA7}" sibTransId="{8A9EA36A-F5BC-43B3-9F64-8273E8621A8D}"/>
    <dgm:cxn modelId="{06C698BB-AC9A-4117-BA89-6602E67EFC4B}" type="presOf" srcId="{AF5F91A3-24A2-4416-A089-D3CE73DA9C18}" destId="{87169E89-8D8B-4EC9-A8FC-0F0FAD277DCC}" srcOrd="0" destOrd="6" presId="urn:microsoft.com/office/officeart/2005/8/layout/vList5"/>
    <dgm:cxn modelId="{429687BE-0AA0-496A-B396-0CF010BECDBB}" srcId="{C93A784C-ADBA-4777-84B7-5EE01414F8DD}" destId="{AF0A21A5-070A-4668-9D55-70C80D3BA768}" srcOrd="0" destOrd="0" parTransId="{C9843B9E-88C8-4F19-90C7-E9CBD8A29C22}" sibTransId="{1C86BFDC-788E-4714-AA38-822642AB4B10}"/>
    <dgm:cxn modelId="{952A86C4-D482-4E20-8FC5-C383C816E64E}" srcId="{DE39BA88-EDF6-4FBB-BB39-2B79DA316CEA}" destId="{C93A784C-ADBA-4777-84B7-5EE01414F8DD}" srcOrd="0" destOrd="0" parTransId="{3AA16499-247F-4FBA-8B86-C07A2588E4E9}" sibTransId="{B9749E77-CB3E-4259-8AAC-98ACE02A7643}"/>
    <dgm:cxn modelId="{B93810E0-F151-4754-9208-AB660528A4F0}" type="presOf" srcId="{5CF94A6D-4D36-4FED-8B66-C7906B7C8EB0}" destId="{87169E89-8D8B-4EC9-A8FC-0F0FAD277DCC}" srcOrd="0" destOrd="3" presId="urn:microsoft.com/office/officeart/2005/8/layout/vList5"/>
    <dgm:cxn modelId="{2DDD59E7-546E-464A-85D1-F857C8357C36}" srcId="{C93A784C-ADBA-4777-84B7-5EE01414F8DD}" destId="{98157AA9-7357-4C14-AA6B-924D7DB1970A}" srcOrd="5" destOrd="0" parTransId="{49D3758F-07C1-49F4-8C38-3CB774A9CCFF}" sibTransId="{B42708D4-D5EE-471B-A84A-300D9ADE8BC3}"/>
    <dgm:cxn modelId="{E1998BF5-E5FB-4D0B-876E-AD53BB4EC3EE}" type="presOf" srcId="{AF0A21A5-070A-4668-9D55-70C80D3BA768}" destId="{87169E89-8D8B-4EC9-A8FC-0F0FAD277DCC}" srcOrd="0" destOrd="0" presId="urn:microsoft.com/office/officeart/2005/8/layout/vList5"/>
    <dgm:cxn modelId="{0B7E38A1-6B0C-4FA2-8715-CCB4A0B877DF}" type="presParOf" srcId="{5800D90F-7F1D-4C8C-9E67-1330C144922B}" destId="{75FA2FAE-C018-47F1-8399-59C6D1872D06}" srcOrd="0" destOrd="0" presId="urn:microsoft.com/office/officeart/2005/8/layout/vList5"/>
    <dgm:cxn modelId="{0A121DD6-3D0E-4F77-9E7E-5D5F8002EE4F}" type="presParOf" srcId="{75FA2FAE-C018-47F1-8399-59C6D1872D06}" destId="{1DE77CC5-38FD-4B97-835A-7996851182E1}" srcOrd="0" destOrd="0" presId="urn:microsoft.com/office/officeart/2005/8/layout/vList5"/>
    <dgm:cxn modelId="{AE97D886-53FB-4CAF-9CA5-25740736AB5D}" type="presParOf" srcId="{75FA2FAE-C018-47F1-8399-59C6D1872D06}" destId="{87169E89-8D8B-4EC9-A8FC-0F0FAD277D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07D1C6A-F316-4F1E-AAA2-70A37F9C8EF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6EC0CA7-8C75-4EA6-AE83-C56AF7D24DAD}">
      <dgm:prSet/>
      <dgm:spPr/>
      <dgm:t>
        <a:bodyPr/>
        <a:lstStyle/>
        <a:p>
          <a:pPr>
            <a:lnSpc>
              <a:spcPct val="100000"/>
            </a:lnSpc>
          </a:pPr>
          <a:r>
            <a:rPr lang="en-US"/>
            <a:t>Understanding Virus-Host Interactions: Future research in virology will continue to focus on understanding the complex interactions between viruses and their host cells. This includes studying how viruses enter cells, replicate, and evade the host’s immune response.</a:t>
          </a:r>
        </a:p>
      </dgm:t>
    </dgm:pt>
    <dgm:pt modelId="{6EE60DD7-7744-4384-97B2-BC43832AA712}" type="parTrans" cxnId="{435AE02A-87C2-4680-B225-B2CA8FC1AE5F}">
      <dgm:prSet/>
      <dgm:spPr/>
      <dgm:t>
        <a:bodyPr/>
        <a:lstStyle/>
        <a:p>
          <a:endParaRPr lang="en-US"/>
        </a:p>
      </dgm:t>
    </dgm:pt>
    <dgm:pt modelId="{0F450A60-22AA-45BB-A5A0-780043BBB1DC}" type="sibTrans" cxnId="{435AE02A-87C2-4680-B225-B2CA8FC1AE5F}">
      <dgm:prSet/>
      <dgm:spPr/>
      <dgm:t>
        <a:bodyPr/>
        <a:lstStyle/>
        <a:p>
          <a:pPr>
            <a:lnSpc>
              <a:spcPct val="100000"/>
            </a:lnSpc>
          </a:pPr>
          <a:endParaRPr lang="en-US"/>
        </a:p>
      </dgm:t>
    </dgm:pt>
    <dgm:pt modelId="{9151D046-7F50-473D-860A-9C7108EFFA00}">
      <dgm:prSet/>
      <dgm:spPr/>
      <dgm:t>
        <a:bodyPr/>
        <a:lstStyle/>
        <a:p>
          <a:pPr>
            <a:lnSpc>
              <a:spcPct val="100000"/>
            </a:lnSpc>
          </a:pPr>
          <a:r>
            <a:rPr lang="en-US"/>
            <a:t>Development of Antiviral Therapies: The unique replication mechanisms of each class of viruses provide potential targets for antiviral therapies. Future research will focus on developing new drugs that can target these mechanisms and prevent viral replication.</a:t>
          </a:r>
        </a:p>
      </dgm:t>
    </dgm:pt>
    <dgm:pt modelId="{98DF1F5C-38E6-4D76-AEF5-FB8F8540DFCF}" type="parTrans" cxnId="{A7D2B412-C5D6-41BA-962B-9E2F4A7E8BF0}">
      <dgm:prSet/>
      <dgm:spPr/>
      <dgm:t>
        <a:bodyPr/>
        <a:lstStyle/>
        <a:p>
          <a:endParaRPr lang="en-US"/>
        </a:p>
      </dgm:t>
    </dgm:pt>
    <dgm:pt modelId="{5ED4A8D0-FA19-40A0-82F0-C10D23F45FF9}" type="sibTrans" cxnId="{A7D2B412-C5D6-41BA-962B-9E2F4A7E8BF0}">
      <dgm:prSet/>
      <dgm:spPr/>
      <dgm:t>
        <a:bodyPr/>
        <a:lstStyle/>
        <a:p>
          <a:pPr>
            <a:lnSpc>
              <a:spcPct val="100000"/>
            </a:lnSpc>
          </a:pPr>
          <a:endParaRPr lang="en-US"/>
        </a:p>
      </dgm:t>
    </dgm:pt>
    <dgm:pt modelId="{F2C50F43-049D-4F77-8E9D-24BFA22E04C1}">
      <dgm:prSet/>
      <dgm:spPr/>
      <dgm:t>
        <a:bodyPr/>
        <a:lstStyle/>
        <a:p>
          <a:pPr>
            <a:lnSpc>
              <a:spcPct val="100000"/>
            </a:lnSpc>
          </a:pPr>
          <a:r>
            <a:rPr lang="en-US" dirty="0"/>
            <a:t>Vaccine Development: Vaccines are one of the most effective ways to prevent viral diseases. Future research will focus on developing new vaccines, especially for viruses that currently have no effective vaccines.</a:t>
          </a:r>
        </a:p>
      </dgm:t>
    </dgm:pt>
    <dgm:pt modelId="{37B021C9-AE9C-4754-AFC4-9B08B820AFEC}" type="parTrans" cxnId="{5FE8DC4B-E416-4867-8AA8-8543FDE73470}">
      <dgm:prSet/>
      <dgm:spPr/>
      <dgm:t>
        <a:bodyPr/>
        <a:lstStyle/>
        <a:p>
          <a:endParaRPr lang="en-US"/>
        </a:p>
      </dgm:t>
    </dgm:pt>
    <dgm:pt modelId="{1FA74FD5-39F3-4E93-A34C-58BE83C5D44B}" type="sibTrans" cxnId="{5FE8DC4B-E416-4867-8AA8-8543FDE73470}">
      <dgm:prSet/>
      <dgm:spPr/>
      <dgm:t>
        <a:bodyPr/>
        <a:lstStyle/>
        <a:p>
          <a:pPr>
            <a:lnSpc>
              <a:spcPct val="100000"/>
            </a:lnSpc>
          </a:pPr>
          <a:endParaRPr lang="en-US"/>
        </a:p>
      </dgm:t>
    </dgm:pt>
    <dgm:pt modelId="{378ECDDB-7B78-4DF0-93A8-1AB61C383CAC}">
      <dgm:prSet/>
      <dgm:spPr/>
      <dgm:t>
        <a:bodyPr/>
        <a:lstStyle/>
        <a:p>
          <a:pPr>
            <a:lnSpc>
              <a:spcPct val="100000"/>
            </a:lnSpc>
          </a:pPr>
          <a:r>
            <a:rPr lang="en-US"/>
            <a:t>Viral Genomics and Evolution: As sequencing technologies continue to improve, there will be a greater focus on studying viral genomics and evolution. This can provide insights into how viruses evolve and adapt.</a:t>
          </a:r>
        </a:p>
      </dgm:t>
    </dgm:pt>
    <dgm:pt modelId="{EB39C990-90E4-4EA8-92AB-850AEC5895E0}" type="parTrans" cxnId="{2DFAE39E-9391-4EAC-AEF7-F1C9B9ED32BF}">
      <dgm:prSet/>
      <dgm:spPr/>
      <dgm:t>
        <a:bodyPr/>
        <a:lstStyle/>
        <a:p>
          <a:endParaRPr lang="en-US"/>
        </a:p>
      </dgm:t>
    </dgm:pt>
    <dgm:pt modelId="{64F6AB46-13DE-4803-AF1C-D6354AC0C892}" type="sibTrans" cxnId="{2DFAE39E-9391-4EAC-AEF7-F1C9B9ED32BF}">
      <dgm:prSet/>
      <dgm:spPr/>
      <dgm:t>
        <a:bodyPr/>
        <a:lstStyle/>
        <a:p>
          <a:endParaRPr lang="en-US"/>
        </a:p>
      </dgm:t>
    </dgm:pt>
    <dgm:pt modelId="{F12426CA-7F44-49BA-8062-00F14A98CFCB}" type="pres">
      <dgm:prSet presAssocID="{107D1C6A-F316-4F1E-AAA2-70A37F9C8EF5}" presName="root" presStyleCnt="0">
        <dgm:presLayoutVars>
          <dgm:dir/>
          <dgm:resizeHandles val="exact"/>
        </dgm:presLayoutVars>
      </dgm:prSet>
      <dgm:spPr/>
    </dgm:pt>
    <dgm:pt modelId="{4B449AC7-37F3-42C6-90E6-AC889107E334}" type="pres">
      <dgm:prSet presAssocID="{107D1C6A-F316-4F1E-AAA2-70A37F9C8EF5}" presName="container" presStyleCnt="0">
        <dgm:presLayoutVars>
          <dgm:dir/>
          <dgm:resizeHandles val="exact"/>
        </dgm:presLayoutVars>
      </dgm:prSet>
      <dgm:spPr/>
    </dgm:pt>
    <dgm:pt modelId="{9D1C5D8D-7358-4250-BF03-17292337296E}" type="pres">
      <dgm:prSet presAssocID="{F6EC0CA7-8C75-4EA6-AE83-C56AF7D24DAD}" presName="compNode" presStyleCnt="0"/>
      <dgm:spPr/>
    </dgm:pt>
    <dgm:pt modelId="{814836A1-4194-4D3A-B2DB-DC8D01D3EFDF}" type="pres">
      <dgm:prSet presAssocID="{F6EC0CA7-8C75-4EA6-AE83-C56AF7D24DAD}" presName="iconBgRect" presStyleLbl="bgShp" presStyleIdx="0" presStyleCnt="4"/>
      <dgm:spPr/>
    </dgm:pt>
    <dgm:pt modelId="{AB9BA6CD-CF43-4FA5-8503-3BAB709FD3E4}" type="pres">
      <dgm:prSet presAssocID="{F6EC0CA7-8C75-4EA6-AE83-C56AF7D24DA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asshopper"/>
        </a:ext>
      </dgm:extLst>
    </dgm:pt>
    <dgm:pt modelId="{1BC92BC4-6539-4BCB-B4A0-EA4CE23D9E9E}" type="pres">
      <dgm:prSet presAssocID="{F6EC0CA7-8C75-4EA6-AE83-C56AF7D24DAD}" presName="spaceRect" presStyleCnt="0"/>
      <dgm:spPr/>
    </dgm:pt>
    <dgm:pt modelId="{EC25628E-D77E-4992-9A96-181D6BA706FB}" type="pres">
      <dgm:prSet presAssocID="{F6EC0CA7-8C75-4EA6-AE83-C56AF7D24DAD}" presName="textRect" presStyleLbl="revTx" presStyleIdx="0" presStyleCnt="4">
        <dgm:presLayoutVars>
          <dgm:chMax val="1"/>
          <dgm:chPref val="1"/>
        </dgm:presLayoutVars>
      </dgm:prSet>
      <dgm:spPr/>
    </dgm:pt>
    <dgm:pt modelId="{6B216D1C-91CD-41E0-A8DE-0C0EBCCBFA57}" type="pres">
      <dgm:prSet presAssocID="{0F450A60-22AA-45BB-A5A0-780043BBB1DC}" presName="sibTrans" presStyleLbl="sibTrans2D1" presStyleIdx="0" presStyleCnt="0"/>
      <dgm:spPr/>
    </dgm:pt>
    <dgm:pt modelId="{89466D90-538B-4EE7-8F71-17D9B0E292F0}" type="pres">
      <dgm:prSet presAssocID="{9151D046-7F50-473D-860A-9C7108EFFA00}" presName="compNode" presStyleCnt="0"/>
      <dgm:spPr/>
    </dgm:pt>
    <dgm:pt modelId="{71E6677C-54DE-4F6B-A887-6707588903FF}" type="pres">
      <dgm:prSet presAssocID="{9151D046-7F50-473D-860A-9C7108EFFA00}" presName="iconBgRect" presStyleLbl="bgShp" presStyleIdx="1" presStyleCnt="4"/>
      <dgm:spPr/>
    </dgm:pt>
    <dgm:pt modelId="{188435C5-2464-4669-881B-C656226BA799}" type="pres">
      <dgm:prSet presAssocID="{9151D046-7F50-473D-860A-9C7108EFFA0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edle"/>
        </a:ext>
      </dgm:extLst>
    </dgm:pt>
    <dgm:pt modelId="{9C3F5061-3AB0-4BD0-9A96-44DD81DC0043}" type="pres">
      <dgm:prSet presAssocID="{9151D046-7F50-473D-860A-9C7108EFFA00}" presName="spaceRect" presStyleCnt="0"/>
      <dgm:spPr/>
    </dgm:pt>
    <dgm:pt modelId="{68C8D799-B357-4227-874D-878370DFF0D9}" type="pres">
      <dgm:prSet presAssocID="{9151D046-7F50-473D-860A-9C7108EFFA00}" presName="textRect" presStyleLbl="revTx" presStyleIdx="1" presStyleCnt="4">
        <dgm:presLayoutVars>
          <dgm:chMax val="1"/>
          <dgm:chPref val="1"/>
        </dgm:presLayoutVars>
      </dgm:prSet>
      <dgm:spPr/>
    </dgm:pt>
    <dgm:pt modelId="{129C8062-B3F3-4AC5-ACFC-0083DB7CC03D}" type="pres">
      <dgm:prSet presAssocID="{5ED4A8D0-FA19-40A0-82F0-C10D23F45FF9}" presName="sibTrans" presStyleLbl="sibTrans2D1" presStyleIdx="0" presStyleCnt="0"/>
      <dgm:spPr/>
    </dgm:pt>
    <dgm:pt modelId="{C54A7AA2-753B-4EAD-875E-A50EEECE79E2}" type="pres">
      <dgm:prSet presAssocID="{F2C50F43-049D-4F77-8E9D-24BFA22E04C1}" presName="compNode" presStyleCnt="0"/>
      <dgm:spPr/>
    </dgm:pt>
    <dgm:pt modelId="{9CC805FE-9685-48EF-8DF3-84F9C83A3E58}" type="pres">
      <dgm:prSet presAssocID="{F2C50F43-049D-4F77-8E9D-24BFA22E04C1}" presName="iconBgRect" presStyleLbl="bgShp" presStyleIdx="2" presStyleCnt="4"/>
      <dgm:spPr/>
    </dgm:pt>
    <dgm:pt modelId="{ACFEF5E5-AA8C-4478-A5CF-4FCFAAB1DF59}" type="pres">
      <dgm:prSet presAssocID="{F2C50F43-049D-4F77-8E9D-24BFA22E04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ye dropper"/>
        </a:ext>
      </dgm:extLst>
    </dgm:pt>
    <dgm:pt modelId="{3E4FF9B0-05DD-49BD-99E7-5AFADD55E2C7}" type="pres">
      <dgm:prSet presAssocID="{F2C50F43-049D-4F77-8E9D-24BFA22E04C1}" presName="spaceRect" presStyleCnt="0"/>
      <dgm:spPr/>
    </dgm:pt>
    <dgm:pt modelId="{98CA50CC-3185-4CB2-B31E-591686E58706}" type="pres">
      <dgm:prSet presAssocID="{F2C50F43-049D-4F77-8E9D-24BFA22E04C1}" presName="textRect" presStyleLbl="revTx" presStyleIdx="2" presStyleCnt="4">
        <dgm:presLayoutVars>
          <dgm:chMax val="1"/>
          <dgm:chPref val="1"/>
        </dgm:presLayoutVars>
      </dgm:prSet>
      <dgm:spPr/>
    </dgm:pt>
    <dgm:pt modelId="{6D54006D-F93D-4AC0-B92E-8CC7F850C545}" type="pres">
      <dgm:prSet presAssocID="{1FA74FD5-39F3-4E93-A34C-58BE83C5D44B}" presName="sibTrans" presStyleLbl="sibTrans2D1" presStyleIdx="0" presStyleCnt="0"/>
      <dgm:spPr/>
    </dgm:pt>
    <dgm:pt modelId="{601EB814-6D09-466B-9BD0-4A6826E3C182}" type="pres">
      <dgm:prSet presAssocID="{378ECDDB-7B78-4DF0-93A8-1AB61C383CAC}" presName="compNode" presStyleCnt="0"/>
      <dgm:spPr/>
    </dgm:pt>
    <dgm:pt modelId="{3B887EDE-7322-4538-87A0-1B336419ABC4}" type="pres">
      <dgm:prSet presAssocID="{378ECDDB-7B78-4DF0-93A8-1AB61C383CAC}" presName="iconBgRect" presStyleLbl="bgShp" presStyleIdx="3" presStyleCnt="4"/>
      <dgm:spPr/>
    </dgm:pt>
    <dgm:pt modelId="{106E3ACB-45B7-4B57-87A1-84627D0D65EC}" type="pres">
      <dgm:prSet presAssocID="{378ECDDB-7B78-4DF0-93A8-1AB61C383CA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NA"/>
        </a:ext>
      </dgm:extLst>
    </dgm:pt>
    <dgm:pt modelId="{EAA9390E-0252-4DD4-A4E1-867715F4B109}" type="pres">
      <dgm:prSet presAssocID="{378ECDDB-7B78-4DF0-93A8-1AB61C383CAC}" presName="spaceRect" presStyleCnt="0"/>
      <dgm:spPr/>
    </dgm:pt>
    <dgm:pt modelId="{AF2D77A8-6690-4516-9FBB-DBF97541AE16}" type="pres">
      <dgm:prSet presAssocID="{378ECDDB-7B78-4DF0-93A8-1AB61C383CAC}" presName="textRect" presStyleLbl="revTx" presStyleIdx="3" presStyleCnt="4">
        <dgm:presLayoutVars>
          <dgm:chMax val="1"/>
          <dgm:chPref val="1"/>
        </dgm:presLayoutVars>
      </dgm:prSet>
      <dgm:spPr/>
    </dgm:pt>
  </dgm:ptLst>
  <dgm:cxnLst>
    <dgm:cxn modelId="{A7D2B412-C5D6-41BA-962B-9E2F4A7E8BF0}" srcId="{107D1C6A-F316-4F1E-AAA2-70A37F9C8EF5}" destId="{9151D046-7F50-473D-860A-9C7108EFFA00}" srcOrd="1" destOrd="0" parTransId="{98DF1F5C-38E6-4D76-AEF5-FB8F8540DFCF}" sibTransId="{5ED4A8D0-FA19-40A0-82F0-C10D23F45FF9}"/>
    <dgm:cxn modelId="{0877CB1A-984E-43D4-BC1F-8D7B9AB6CE4C}" type="presOf" srcId="{F6EC0CA7-8C75-4EA6-AE83-C56AF7D24DAD}" destId="{EC25628E-D77E-4992-9A96-181D6BA706FB}" srcOrd="0" destOrd="0" presId="urn:microsoft.com/office/officeart/2018/2/layout/IconCircleList"/>
    <dgm:cxn modelId="{0842D01A-107F-4F58-9D72-A52872793BB8}" type="presOf" srcId="{378ECDDB-7B78-4DF0-93A8-1AB61C383CAC}" destId="{AF2D77A8-6690-4516-9FBB-DBF97541AE16}" srcOrd="0" destOrd="0" presId="urn:microsoft.com/office/officeart/2018/2/layout/IconCircleList"/>
    <dgm:cxn modelId="{50AA7C2A-3361-4763-AFC2-070DC94F61E2}" type="presOf" srcId="{5ED4A8D0-FA19-40A0-82F0-C10D23F45FF9}" destId="{129C8062-B3F3-4AC5-ACFC-0083DB7CC03D}" srcOrd="0" destOrd="0" presId="urn:microsoft.com/office/officeart/2018/2/layout/IconCircleList"/>
    <dgm:cxn modelId="{435AE02A-87C2-4680-B225-B2CA8FC1AE5F}" srcId="{107D1C6A-F316-4F1E-AAA2-70A37F9C8EF5}" destId="{F6EC0CA7-8C75-4EA6-AE83-C56AF7D24DAD}" srcOrd="0" destOrd="0" parTransId="{6EE60DD7-7744-4384-97B2-BC43832AA712}" sibTransId="{0F450A60-22AA-45BB-A5A0-780043BBB1DC}"/>
    <dgm:cxn modelId="{67192F33-AF32-4ECA-A37F-28609F59B375}" type="presOf" srcId="{9151D046-7F50-473D-860A-9C7108EFFA00}" destId="{68C8D799-B357-4227-874D-878370DFF0D9}" srcOrd="0" destOrd="0" presId="urn:microsoft.com/office/officeart/2018/2/layout/IconCircleList"/>
    <dgm:cxn modelId="{5FE8DC4B-E416-4867-8AA8-8543FDE73470}" srcId="{107D1C6A-F316-4F1E-AAA2-70A37F9C8EF5}" destId="{F2C50F43-049D-4F77-8E9D-24BFA22E04C1}" srcOrd="2" destOrd="0" parTransId="{37B021C9-AE9C-4754-AFC4-9B08B820AFEC}" sibTransId="{1FA74FD5-39F3-4E93-A34C-58BE83C5D44B}"/>
    <dgm:cxn modelId="{365FB45A-BBB7-4845-A4AF-A6C29EA73464}" type="presOf" srcId="{0F450A60-22AA-45BB-A5A0-780043BBB1DC}" destId="{6B216D1C-91CD-41E0-A8DE-0C0EBCCBFA57}" srcOrd="0" destOrd="0" presId="urn:microsoft.com/office/officeart/2018/2/layout/IconCircleList"/>
    <dgm:cxn modelId="{6E9AEA7F-AC4F-42C2-8E03-CBD08DB78517}" type="presOf" srcId="{1FA74FD5-39F3-4E93-A34C-58BE83C5D44B}" destId="{6D54006D-F93D-4AC0-B92E-8CC7F850C545}" srcOrd="0" destOrd="0" presId="urn:microsoft.com/office/officeart/2018/2/layout/IconCircleList"/>
    <dgm:cxn modelId="{2DFAE39E-9391-4EAC-AEF7-F1C9B9ED32BF}" srcId="{107D1C6A-F316-4F1E-AAA2-70A37F9C8EF5}" destId="{378ECDDB-7B78-4DF0-93A8-1AB61C383CAC}" srcOrd="3" destOrd="0" parTransId="{EB39C990-90E4-4EA8-92AB-850AEC5895E0}" sibTransId="{64F6AB46-13DE-4803-AF1C-D6354AC0C892}"/>
    <dgm:cxn modelId="{6A5021BA-825B-44C1-829C-D4C2BCA7D9A1}" type="presOf" srcId="{107D1C6A-F316-4F1E-AAA2-70A37F9C8EF5}" destId="{F12426CA-7F44-49BA-8062-00F14A98CFCB}" srcOrd="0" destOrd="0" presId="urn:microsoft.com/office/officeart/2018/2/layout/IconCircleList"/>
    <dgm:cxn modelId="{FA884CDB-7698-49E2-B453-F7D579A64FDF}" type="presOf" srcId="{F2C50F43-049D-4F77-8E9D-24BFA22E04C1}" destId="{98CA50CC-3185-4CB2-B31E-591686E58706}" srcOrd="0" destOrd="0" presId="urn:microsoft.com/office/officeart/2018/2/layout/IconCircleList"/>
    <dgm:cxn modelId="{8B1DC29A-B880-4631-B885-E495758B8DB1}" type="presParOf" srcId="{F12426CA-7F44-49BA-8062-00F14A98CFCB}" destId="{4B449AC7-37F3-42C6-90E6-AC889107E334}" srcOrd="0" destOrd="0" presId="urn:microsoft.com/office/officeart/2018/2/layout/IconCircleList"/>
    <dgm:cxn modelId="{37FC43E1-F624-4529-BB2D-24F4DC5A9D79}" type="presParOf" srcId="{4B449AC7-37F3-42C6-90E6-AC889107E334}" destId="{9D1C5D8D-7358-4250-BF03-17292337296E}" srcOrd="0" destOrd="0" presId="urn:microsoft.com/office/officeart/2018/2/layout/IconCircleList"/>
    <dgm:cxn modelId="{2A978C51-1A47-47CE-BE66-A3871B5C34CA}" type="presParOf" srcId="{9D1C5D8D-7358-4250-BF03-17292337296E}" destId="{814836A1-4194-4D3A-B2DB-DC8D01D3EFDF}" srcOrd="0" destOrd="0" presId="urn:microsoft.com/office/officeart/2018/2/layout/IconCircleList"/>
    <dgm:cxn modelId="{A05D0B6E-74F9-4699-AD68-1C331FD40774}" type="presParOf" srcId="{9D1C5D8D-7358-4250-BF03-17292337296E}" destId="{AB9BA6CD-CF43-4FA5-8503-3BAB709FD3E4}" srcOrd="1" destOrd="0" presId="urn:microsoft.com/office/officeart/2018/2/layout/IconCircleList"/>
    <dgm:cxn modelId="{13EE913F-5051-42BC-9312-7711E999A8DF}" type="presParOf" srcId="{9D1C5D8D-7358-4250-BF03-17292337296E}" destId="{1BC92BC4-6539-4BCB-B4A0-EA4CE23D9E9E}" srcOrd="2" destOrd="0" presId="urn:microsoft.com/office/officeart/2018/2/layout/IconCircleList"/>
    <dgm:cxn modelId="{D0D4415A-86A7-46C0-B389-7D77EE7AF6B1}" type="presParOf" srcId="{9D1C5D8D-7358-4250-BF03-17292337296E}" destId="{EC25628E-D77E-4992-9A96-181D6BA706FB}" srcOrd="3" destOrd="0" presId="urn:microsoft.com/office/officeart/2018/2/layout/IconCircleList"/>
    <dgm:cxn modelId="{02B31239-5EA4-4810-A0B5-93C171BC82CD}" type="presParOf" srcId="{4B449AC7-37F3-42C6-90E6-AC889107E334}" destId="{6B216D1C-91CD-41E0-A8DE-0C0EBCCBFA57}" srcOrd="1" destOrd="0" presId="urn:microsoft.com/office/officeart/2018/2/layout/IconCircleList"/>
    <dgm:cxn modelId="{1C182848-360C-4A0C-B2C8-65F04553E6E3}" type="presParOf" srcId="{4B449AC7-37F3-42C6-90E6-AC889107E334}" destId="{89466D90-538B-4EE7-8F71-17D9B0E292F0}" srcOrd="2" destOrd="0" presId="urn:microsoft.com/office/officeart/2018/2/layout/IconCircleList"/>
    <dgm:cxn modelId="{A0E9E31C-4FBB-4157-8D52-5CD5CF68ABE8}" type="presParOf" srcId="{89466D90-538B-4EE7-8F71-17D9B0E292F0}" destId="{71E6677C-54DE-4F6B-A887-6707588903FF}" srcOrd="0" destOrd="0" presId="urn:microsoft.com/office/officeart/2018/2/layout/IconCircleList"/>
    <dgm:cxn modelId="{C39EA080-0A1F-4ECB-96B3-916C9F2B374E}" type="presParOf" srcId="{89466D90-538B-4EE7-8F71-17D9B0E292F0}" destId="{188435C5-2464-4669-881B-C656226BA799}" srcOrd="1" destOrd="0" presId="urn:microsoft.com/office/officeart/2018/2/layout/IconCircleList"/>
    <dgm:cxn modelId="{E5C18DD7-C44A-4B9B-A16D-AFA5598D25EF}" type="presParOf" srcId="{89466D90-538B-4EE7-8F71-17D9B0E292F0}" destId="{9C3F5061-3AB0-4BD0-9A96-44DD81DC0043}" srcOrd="2" destOrd="0" presId="urn:microsoft.com/office/officeart/2018/2/layout/IconCircleList"/>
    <dgm:cxn modelId="{6850917E-8896-4F27-91BC-F6EEFCBC6B93}" type="presParOf" srcId="{89466D90-538B-4EE7-8F71-17D9B0E292F0}" destId="{68C8D799-B357-4227-874D-878370DFF0D9}" srcOrd="3" destOrd="0" presId="urn:microsoft.com/office/officeart/2018/2/layout/IconCircleList"/>
    <dgm:cxn modelId="{16DFA88C-559A-4A1D-9F09-E8E4FB04168C}" type="presParOf" srcId="{4B449AC7-37F3-42C6-90E6-AC889107E334}" destId="{129C8062-B3F3-4AC5-ACFC-0083DB7CC03D}" srcOrd="3" destOrd="0" presId="urn:microsoft.com/office/officeart/2018/2/layout/IconCircleList"/>
    <dgm:cxn modelId="{33CB8033-C9DE-400D-A347-0F00CA910F86}" type="presParOf" srcId="{4B449AC7-37F3-42C6-90E6-AC889107E334}" destId="{C54A7AA2-753B-4EAD-875E-A50EEECE79E2}" srcOrd="4" destOrd="0" presId="urn:microsoft.com/office/officeart/2018/2/layout/IconCircleList"/>
    <dgm:cxn modelId="{D45C0613-6C25-4D8D-9B5F-7B66FA388106}" type="presParOf" srcId="{C54A7AA2-753B-4EAD-875E-A50EEECE79E2}" destId="{9CC805FE-9685-48EF-8DF3-84F9C83A3E58}" srcOrd="0" destOrd="0" presId="urn:microsoft.com/office/officeart/2018/2/layout/IconCircleList"/>
    <dgm:cxn modelId="{ABC9A9BE-FFFC-4ED2-9254-DFB60241E337}" type="presParOf" srcId="{C54A7AA2-753B-4EAD-875E-A50EEECE79E2}" destId="{ACFEF5E5-AA8C-4478-A5CF-4FCFAAB1DF59}" srcOrd="1" destOrd="0" presId="urn:microsoft.com/office/officeart/2018/2/layout/IconCircleList"/>
    <dgm:cxn modelId="{79E38797-2BF0-48BC-9BE7-B1D3E0FD1A44}" type="presParOf" srcId="{C54A7AA2-753B-4EAD-875E-A50EEECE79E2}" destId="{3E4FF9B0-05DD-49BD-99E7-5AFADD55E2C7}" srcOrd="2" destOrd="0" presId="urn:microsoft.com/office/officeart/2018/2/layout/IconCircleList"/>
    <dgm:cxn modelId="{E5F23A2F-FDB6-42A9-BAE3-09B7771612B4}" type="presParOf" srcId="{C54A7AA2-753B-4EAD-875E-A50EEECE79E2}" destId="{98CA50CC-3185-4CB2-B31E-591686E58706}" srcOrd="3" destOrd="0" presId="urn:microsoft.com/office/officeart/2018/2/layout/IconCircleList"/>
    <dgm:cxn modelId="{8D0D3590-FBDB-4E3E-88B6-56B6B2BC6668}" type="presParOf" srcId="{4B449AC7-37F3-42C6-90E6-AC889107E334}" destId="{6D54006D-F93D-4AC0-B92E-8CC7F850C545}" srcOrd="5" destOrd="0" presId="urn:microsoft.com/office/officeart/2018/2/layout/IconCircleList"/>
    <dgm:cxn modelId="{F4C2C73C-2356-4015-87D4-04F1270AACF6}" type="presParOf" srcId="{4B449AC7-37F3-42C6-90E6-AC889107E334}" destId="{601EB814-6D09-466B-9BD0-4A6826E3C182}" srcOrd="6" destOrd="0" presId="urn:microsoft.com/office/officeart/2018/2/layout/IconCircleList"/>
    <dgm:cxn modelId="{0CD13BB3-BC3C-4AEF-AEA6-56B29D3DDB2E}" type="presParOf" srcId="{601EB814-6D09-466B-9BD0-4A6826E3C182}" destId="{3B887EDE-7322-4538-87A0-1B336419ABC4}" srcOrd="0" destOrd="0" presId="urn:microsoft.com/office/officeart/2018/2/layout/IconCircleList"/>
    <dgm:cxn modelId="{4DA83036-9A0C-4F48-8217-2096A4774E4A}" type="presParOf" srcId="{601EB814-6D09-466B-9BD0-4A6826E3C182}" destId="{106E3ACB-45B7-4B57-87A1-84627D0D65EC}" srcOrd="1" destOrd="0" presId="urn:microsoft.com/office/officeart/2018/2/layout/IconCircleList"/>
    <dgm:cxn modelId="{742D794A-A244-4145-A40A-ABA09FAB3F3D}" type="presParOf" srcId="{601EB814-6D09-466B-9BD0-4A6826E3C182}" destId="{EAA9390E-0252-4DD4-A4E1-867715F4B109}" srcOrd="2" destOrd="0" presId="urn:microsoft.com/office/officeart/2018/2/layout/IconCircleList"/>
    <dgm:cxn modelId="{1147E254-E64C-47A2-A6AA-096E95F18881}" type="presParOf" srcId="{601EB814-6D09-466B-9BD0-4A6826E3C182}" destId="{AF2D77A8-6690-4516-9FBB-DBF97541AE1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FAE9C6-2893-412D-86FD-002855390AD7}" type="doc">
      <dgm:prSet loTypeId="urn:microsoft.com/office/officeart/2005/8/layout/matrix3" loCatId="matrix" qsTypeId="urn:microsoft.com/office/officeart/2005/8/quickstyle/3d3" qsCatId="3D" csTypeId="urn:microsoft.com/office/officeart/2005/8/colors/colorful4" csCatId="colorful" phldr="1"/>
      <dgm:spPr/>
      <dgm:t>
        <a:bodyPr/>
        <a:lstStyle/>
        <a:p>
          <a:endParaRPr lang="en-US"/>
        </a:p>
      </dgm:t>
    </dgm:pt>
    <dgm:pt modelId="{AE009C22-B377-4257-A951-57257FFD12B5}">
      <dgm:prSet custT="1"/>
      <dgm:spPr/>
      <dgm:t>
        <a:bodyPr/>
        <a:lstStyle/>
        <a:p>
          <a:r>
            <a:rPr lang="en-US" sz="1400" dirty="0"/>
            <a:t>This class of viruses is quite diverse, causing a wide range of diseases in humans and other organisms. The understanding of their replication mechanism has been crucial in the development of antiviral therapies.</a:t>
          </a:r>
        </a:p>
      </dgm:t>
    </dgm:pt>
    <dgm:pt modelId="{3ACF275F-EF2E-42A7-9916-43210CB0EF5C}" type="parTrans" cxnId="{0C763AA9-E0E0-44B6-9758-27D84C4DF051}">
      <dgm:prSet/>
      <dgm:spPr/>
      <dgm:t>
        <a:bodyPr/>
        <a:lstStyle/>
        <a:p>
          <a:endParaRPr lang="en-US"/>
        </a:p>
      </dgm:t>
    </dgm:pt>
    <dgm:pt modelId="{1EA074F2-996D-4AAA-B1AE-0863ABAF76F2}" type="sibTrans" cxnId="{0C763AA9-E0E0-44B6-9758-27D84C4DF051}">
      <dgm:prSet/>
      <dgm:spPr/>
      <dgm:t>
        <a:bodyPr/>
        <a:lstStyle/>
        <a:p>
          <a:endParaRPr lang="en-US"/>
        </a:p>
      </dgm:t>
    </dgm:pt>
    <dgm:pt modelId="{9B6F73B4-CBF2-4525-8E5F-E59F004DE28F}">
      <dgm:prSet custT="1"/>
      <dgm:spPr/>
      <dgm:t>
        <a:bodyPr/>
        <a:lstStyle/>
        <a:p>
          <a:r>
            <a:rPr lang="en-US" sz="1400" b="1" dirty="0"/>
            <a:t>Genome</a:t>
          </a:r>
          <a:r>
            <a:rPr lang="en-US" sz="1400" dirty="0"/>
            <a:t>: Double-Stranded DNA (dsDNA)</a:t>
          </a:r>
          <a:endParaRPr lang="en-IN" sz="1400" dirty="0"/>
        </a:p>
      </dgm:t>
    </dgm:pt>
    <dgm:pt modelId="{9A91C3DD-69A2-43DE-8D0C-283BB3482CC2}" type="parTrans" cxnId="{82149620-0335-4E2C-B123-95D8B1F9974A}">
      <dgm:prSet/>
      <dgm:spPr/>
      <dgm:t>
        <a:bodyPr/>
        <a:lstStyle/>
        <a:p>
          <a:endParaRPr lang="en-IN"/>
        </a:p>
      </dgm:t>
    </dgm:pt>
    <dgm:pt modelId="{663584A2-E7AA-4F4B-BD96-09B67EB0B6D4}" type="sibTrans" cxnId="{82149620-0335-4E2C-B123-95D8B1F9974A}">
      <dgm:prSet/>
      <dgm:spPr/>
      <dgm:t>
        <a:bodyPr/>
        <a:lstStyle/>
        <a:p>
          <a:endParaRPr lang="en-IN"/>
        </a:p>
      </dgm:t>
    </dgm:pt>
    <dgm:pt modelId="{0769C83F-3B24-4F76-9079-20ADBF7E7772}">
      <dgm:prSet custT="1"/>
      <dgm:spPr/>
      <dgm:t>
        <a:bodyPr/>
        <a:lstStyle/>
        <a:p>
          <a:r>
            <a:rPr lang="en-US" sz="1400" b="1" dirty="0"/>
            <a:t>Replication</a:t>
          </a:r>
          <a:r>
            <a:rPr lang="en-US" sz="1400" dirty="0"/>
            <a:t>: These viruses use the host’s DNA-dependent DNA polymerase for replication. This means they rely on the machinery of the host cell to replicate their DNA.</a:t>
          </a:r>
        </a:p>
      </dgm:t>
    </dgm:pt>
    <dgm:pt modelId="{D89B5DC6-5823-4F56-932F-8F3B58F3CA66}" type="parTrans" cxnId="{FE2F8FE6-66B8-4245-B565-F75318720CBD}">
      <dgm:prSet/>
      <dgm:spPr/>
      <dgm:t>
        <a:bodyPr/>
        <a:lstStyle/>
        <a:p>
          <a:endParaRPr lang="en-IN"/>
        </a:p>
      </dgm:t>
    </dgm:pt>
    <dgm:pt modelId="{AAC3C390-4742-454D-9EE9-1124EBE55365}" type="sibTrans" cxnId="{FE2F8FE6-66B8-4245-B565-F75318720CBD}">
      <dgm:prSet/>
      <dgm:spPr/>
      <dgm:t>
        <a:bodyPr/>
        <a:lstStyle/>
        <a:p>
          <a:endParaRPr lang="en-IN"/>
        </a:p>
      </dgm:t>
    </dgm:pt>
    <dgm:pt modelId="{98D372C2-6232-4BCB-AE21-A3984DE29206}">
      <dgm:prSet custT="1"/>
      <dgm:spPr/>
      <dgm:t>
        <a:bodyPr/>
        <a:lstStyle/>
        <a:p>
          <a:r>
            <a:rPr lang="en-US" sz="1200" b="1" dirty="0"/>
            <a:t>Examples</a:t>
          </a:r>
          <a:r>
            <a:rPr lang="en-US" sz="1200" dirty="0"/>
            <a:t>: Some common examples of dsDNA viruses include Adenoviruses, which can cause a range of illnesses from mild respiratory infections in young children to life-threatening multi-organ disease in people with a weakened immune system, and Herpesviruses, a large family of DNA viruses that cause diseases in animals, including humans.</a:t>
          </a:r>
        </a:p>
      </dgm:t>
    </dgm:pt>
    <dgm:pt modelId="{7B32239F-CEAD-41BF-B7C0-B89D07C57D54}" type="parTrans" cxnId="{A2AD6E32-2C18-4F51-9F27-91C9F264CD78}">
      <dgm:prSet/>
      <dgm:spPr/>
      <dgm:t>
        <a:bodyPr/>
        <a:lstStyle/>
        <a:p>
          <a:endParaRPr lang="en-IN"/>
        </a:p>
      </dgm:t>
    </dgm:pt>
    <dgm:pt modelId="{DD390361-87BF-447F-B5CE-6253D7476AA5}" type="sibTrans" cxnId="{A2AD6E32-2C18-4F51-9F27-91C9F264CD78}">
      <dgm:prSet/>
      <dgm:spPr/>
      <dgm:t>
        <a:bodyPr/>
        <a:lstStyle/>
        <a:p>
          <a:endParaRPr lang="en-IN"/>
        </a:p>
      </dgm:t>
    </dgm:pt>
    <dgm:pt modelId="{330EB011-032D-4D6C-89CE-6F4E5620BE01}" type="pres">
      <dgm:prSet presAssocID="{7BFAE9C6-2893-412D-86FD-002855390AD7}" presName="matrix" presStyleCnt="0">
        <dgm:presLayoutVars>
          <dgm:chMax val="1"/>
          <dgm:dir/>
          <dgm:resizeHandles val="exact"/>
        </dgm:presLayoutVars>
      </dgm:prSet>
      <dgm:spPr/>
    </dgm:pt>
    <dgm:pt modelId="{43887BC7-F593-4701-82B5-13AA875706CB}" type="pres">
      <dgm:prSet presAssocID="{7BFAE9C6-2893-412D-86FD-002855390AD7}" presName="diamond" presStyleLbl="bgShp" presStyleIdx="0" presStyleCnt="1"/>
      <dgm:spPr/>
    </dgm:pt>
    <dgm:pt modelId="{1D83EB06-7CCF-4F00-A93A-02E3CEC8F3EE}" type="pres">
      <dgm:prSet presAssocID="{7BFAE9C6-2893-412D-86FD-002855390AD7}" presName="quad1" presStyleLbl="node1" presStyleIdx="0" presStyleCnt="4">
        <dgm:presLayoutVars>
          <dgm:chMax val="0"/>
          <dgm:chPref val="0"/>
          <dgm:bulletEnabled val="1"/>
        </dgm:presLayoutVars>
      </dgm:prSet>
      <dgm:spPr/>
    </dgm:pt>
    <dgm:pt modelId="{CD2897F9-3BCA-4C78-9AA0-A0CFF787B37E}" type="pres">
      <dgm:prSet presAssocID="{7BFAE9C6-2893-412D-86FD-002855390AD7}" presName="quad2" presStyleLbl="node1" presStyleIdx="1" presStyleCnt="4">
        <dgm:presLayoutVars>
          <dgm:chMax val="0"/>
          <dgm:chPref val="0"/>
          <dgm:bulletEnabled val="1"/>
        </dgm:presLayoutVars>
      </dgm:prSet>
      <dgm:spPr/>
    </dgm:pt>
    <dgm:pt modelId="{0A2E474E-47D7-4870-9146-F03AD8EE859A}" type="pres">
      <dgm:prSet presAssocID="{7BFAE9C6-2893-412D-86FD-002855390AD7}" presName="quad3" presStyleLbl="node1" presStyleIdx="2" presStyleCnt="4">
        <dgm:presLayoutVars>
          <dgm:chMax val="0"/>
          <dgm:chPref val="0"/>
          <dgm:bulletEnabled val="1"/>
        </dgm:presLayoutVars>
      </dgm:prSet>
      <dgm:spPr/>
    </dgm:pt>
    <dgm:pt modelId="{8DAB9E82-F343-4FDC-BC7E-ED9BC6E63DAC}" type="pres">
      <dgm:prSet presAssocID="{7BFAE9C6-2893-412D-86FD-002855390AD7}" presName="quad4" presStyleLbl="node1" presStyleIdx="3" presStyleCnt="4">
        <dgm:presLayoutVars>
          <dgm:chMax val="0"/>
          <dgm:chPref val="0"/>
          <dgm:bulletEnabled val="1"/>
        </dgm:presLayoutVars>
      </dgm:prSet>
      <dgm:spPr/>
    </dgm:pt>
  </dgm:ptLst>
  <dgm:cxnLst>
    <dgm:cxn modelId="{82149620-0335-4E2C-B123-95D8B1F9974A}" srcId="{7BFAE9C6-2893-412D-86FD-002855390AD7}" destId="{9B6F73B4-CBF2-4525-8E5F-E59F004DE28F}" srcOrd="1" destOrd="0" parTransId="{9A91C3DD-69A2-43DE-8D0C-283BB3482CC2}" sibTransId="{663584A2-E7AA-4F4B-BD96-09B67EB0B6D4}"/>
    <dgm:cxn modelId="{A2AD6E32-2C18-4F51-9F27-91C9F264CD78}" srcId="{7BFAE9C6-2893-412D-86FD-002855390AD7}" destId="{98D372C2-6232-4BCB-AE21-A3984DE29206}" srcOrd="3" destOrd="0" parTransId="{7B32239F-CEAD-41BF-B7C0-B89D07C57D54}" sibTransId="{DD390361-87BF-447F-B5CE-6253D7476AA5}"/>
    <dgm:cxn modelId="{EB215054-7498-491B-BF2E-B1F0D3C46E6B}" type="presOf" srcId="{AE009C22-B377-4257-A951-57257FFD12B5}" destId="{1D83EB06-7CCF-4F00-A93A-02E3CEC8F3EE}" srcOrd="0" destOrd="0" presId="urn:microsoft.com/office/officeart/2005/8/layout/matrix3"/>
    <dgm:cxn modelId="{9A129586-DF7D-4940-96CF-AEE312631692}" type="presOf" srcId="{98D372C2-6232-4BCB-AE21-A3984DE29206}" destId="{8DAB9E82-F343-4FDC-BC7E-ED9BC6E63DAC}" srcOrd="0" destOrd="0" presId="urn:microsoft.com/office/officeart/2005/8/layout/matrix3"/>
    <dgm:cxn modelId="{5E59F898-A3C4-4531-B74A-DC61470734EF}" type="presOf" srcId="{0769C83F-3B24-4F76-9079-20ADBF7E7772}" destId="{0A2E474E-47D7-4870-9146-F03AD8EE859A}" srcOrd="0" destOrd="0" presId="urn:microsoft.com/office/officeart/2005/8/layout/matrix3"/>
    <dgm:cxn modelId="{F5BD0A9D-AE84-469E-93FE-227B80A13C37}" type="presOf" srcId="{7BFAE9C6-2893-412D-86FD-002855390AD7}" destId="{330EB011-032D-4D6C-89CE-6F4E5620BE01}" srcOrd="0" destOrd="0" presId="urn:microsoft.com/office/officeart/2005/8/layout/matrix3"/>
    <dgm:cxn modelId="{0C763AA9-E0E0-44B6-9758-27D84C4DF051}" srcId="{7BFAE9C6-2893-412D-86FD-002855390AD7}" destId="{AE009C22-B377-4257-A951-57257FFD12B5}" srcOrd="0" destOrd="0" parTransId="{3ACF275F-EF2E-42A7-9916-43210CB0EF5C}" sibTransId="{1EA074F2-996D-4AAA-B1AE-0863ABAF76F2}"/>
    <dgm:cxn modelId="{FE2F8FE6-66B8-4245-B565-F75318720CBD}" srcId="{7BFAE9C6-2893-412D-86FD-002855390AD7}" destId="{0769C83F-3B24-4F76-9079-20ADBF7E7772}" srcOrd="2" destOrd="0" parTransId="{D89B5DC6-5823-4F56-932F-8F3B58F3CA66}" sibTransId="{AAC3C390-4742-454D-9EE9-1124EBE55365}"/>
    <dgm:cxn modelId="{34A614ED-CCE8-4130-B7AF-C51DE9943340}" type="presOf" srcId="{9B6F73B4-CBF2-4525-8E5F-E59F004DE28F}" destId="{CD2897F9-3BCA-4C78-9AA0-A0CFF787B37E}" srcOrd="0" destOrd="0" presId="urn:microsoft.com/office/officeart/2005/8/layout/matrix3"/>
    <dgm:cxn modelId="{C918909C-1B41-4B8D-BD2E-2B9C786A0359}" type="presParOf" srcId="{330EB011-032D-4D6C-89CE-6F4E5620BE01}" destId="{43887BC7-F593-4701-82B5-13AA875706CB}" srcOrd="0" destOrd="0" presId="urn:microsoft.com/office/officeart/2005/8/layout/matrix3"/>
    <dgm:cxn modelId="{113E3431-3501-4391-A9EC-2CDD69E7BC1A}" type="presParOf" srcId="{330EB011-032D-4D6C-89CE-6F4E5620BE01}" destId="{1D83EB06-7CCF-4F00-A93A-02E3CEC8F3EE}" srcOrd="1" destOrd="0" presId="urn:microsoft.com/office/officeart/2005/8/layout/matrix3"/>
    <dgm:cxn modelId="{304A34F7-6B93-4A14-94BE-5A4CC7EEDB74}" type="presParOf" srcId="{330EB011-032D-4D6C-89CE-6F4E5620BE01}" destId="{CD2897F9-3BCA-4C78-9AA0-A0CFF787B37E}" srcOrd="2" destOrd="0" presId="urn:microsoft.com/office/officeart/2005/8/layout/matrix3"/>
    <dgm:cxn modelId="{039DD23A-83FE-45D5-A504-0EA43BEE10CC}" type="presParOf" srcId="{330EB011-032D-4D6C-89CE-6F4E5620BE01}" destId="{0A2E474E-47D7-4870-9146-F03AD8EE859A}" srcOrd="3" destOrd="0" presId="urn:microsoft.com/office/officeart/2005/8/layout/matrix3"/>
    <dgm:cxn modelId="{82E95B20-C2E8-48A7-A634-559A5F493634}" type="presParOf" srcId="{330EB011-032D-4D6C-89CE-6F4E5620BE01}" destId="{8DAB9E82-F343-4FDC-BC7E-ED9BC6E63DAC}"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989FBE-B5B1-48C5-9961-79C06304BCAE}" type="doc">
      <dgm:prSet loTypeId="urn:microsoft.com/office/officeart/2005/8/layout/default" loCatId="list" qsTypeId="urn:microsoft.com/office/officeart/2005/8/quickstyle/3d3" qsCatId="3D" csTypeId="urn:microsoft.com/office/officeart/2005/8/colors/colorful4" csCatId="colorful" phldr="1"/>
      <dgm:spPr/>
      <dgm:t>
        <a:bodyPr/>
        <a:lstStyle/>
        <a:p>
          <a:endParaRPr lang="en-US"/>
        </a:p>
      </dgm:t>
    </dgm:pt>
    <dgm:pt modelId="{56DDC24A-51E8-4BEE-BAC4-9E4027EEA82B}">
      <dgm:prSet/>
      <dgm:spPr/>
      <dgm:t>
        <a:bodyPr/>
        <a:lstStyle/>
        <a:p>
          <a:r>
            <a:rPr lang="en-US" dirty="0"/>
            <a:t>These viruses are smaller and simpler than double-stranded DNA viruses. However, they can still cause significant diseases in humans and other organisms. Understanding their replication mechanism is key to developing effective antiviral therapies.</a:t>
          </a:r>
        </a:p>
      </dgm:t>
    </dgm:pt>
    <dgm:pt modelId="{0BD541DD-4BEC-4A13-A73E-07907D1F52CE}" type="parTrans" cxnId="{B0C4D5C3-FBC2-4C72-9A9D-A86D12B75C39}">
      <dgm:prSet/>
      <dgm:spPr/>
      <dgm:t>
        <a:bodyPr/>
        <a:lstStyle/>
        <a:p>
          <a:endParaRPr lang="en-US"/>
        </a:p>
      </dgm:t>
    </dgm:pt>
    <dgm:pt modelId="{FB56CB1A-8557-4279-A589-0C324A79E186}" type="sibTrans" cxnId="{B0C4D5C3-FBC2-4C72-9A9D-A86D12B75C39}">
      <dgm:prSet/>
      <dgm:spPr/>
      <dgm:t>
        <a:bodyPr/>
        <a:lstStyle/>
        <a:p>
          <a:endParaRPr lang="en-US"/>
        </a:p>
      </dgm:t>
    </dgm:pt>
    <dgm:pt modelId="{46BAC59B-9210-4D29-AB58-4E1BDF68D780}">
      <dgm:prSet/>
      <dgm:spPr/>
      <dgm:t>
        <a:bodyPr/>
        <a:lstStyle/>
        <a:p>
          <a:endParaRPr lang="en-US" b="1"/>
        </a:p>
        <a:p>
          <a:r>
            <a:rPr lang="en-US" b="1"/>
            <a:t>Replication</a:t>
          </a:r>
          <a:r>
            <a:rPr lang="en-US"/>
            <a:t>: These viruses convert their single-stranded DNA into a double-stranded form for transcription. This is done using the host’s replication machinery.</a:t>
          </a:r>
        </a:p>
      </dgm:t>
    </dgm:pt>
    <dgm:pt modelId="{A04FB2C7-F0F1-4869-AB59-875BC0954807}" type="parTrans" cxnId="{6D0728CE-455B-42C4-A044-F623C2CB7FAF}">
      <dgm:prSet/>
      <dgm:spPr/>
      <dgm:t>
        <a:bodyPr/>
        <a:lstStyle/>
        <a:p>
          <a:endParaRPr lang="en-IN"/>
        </a:p>
      </dgm:t>
    </dgm:pt>
    <dgm:pt modelId="{34D97466-3BC6-483E-A26C-C06A108FF1E0}" type="sibTrans" cxnId="{6D0728CE-455B-42C4-A044-F623C2CB7FAF}">
      <dgm:prSet/>
      <dgm:spPr/>
      <dgm:t>
        <a:bodyPr/>
        <a:lstStyle/>
        <a:p>
          <a:endParaRPr lang="en-IN"/>
        </a:p>
      </dgm:t>
    </dgm:pt>
    <dgm:pt modelId="{55531D09-BD13-4CEE-BB89-C71EDD6B0B4A}">
      <dgm:prSet/>
      <dgm:spPr/>
      <dgm:t>
        <a:bodyPr/>
        <a:lstStyle/>
        <a:p>
          <a:endParaRPr lang="en-US"/>
        </a:p>
      </dgm:t>
    </dgm:pt>
    <dgm:pt modelId="{C702C3A3-240E-4C40-940D-5248311B63B4}" type="parTrans" cxnId="{92EB224C-3AF3-432E-A8CF-8046C32E554F}">
      <dgm:prSet/>
      <dgm:spPr/>
      <dgm:t>
        <a:bodyPr/>
        <a:lstStyle/>
        <a:p>
          <a:endParaRPr lang="en-IN"/>
        </a:p>
      </dgm:t>
    </dgm:pt>
    <dgm:pt modelId="{4CC74BF7-E678-44E7-BDB7-AD708AEEC29A}" type="sibTrans" cxnId="{92EB224C-3AF3-432E-A8CF-8046C32E554F}">
      <dgm:prSet/>
      <dgm:spPr/>
      <dgm:t>
        <a:bodyPr/>
        <a:lstStyle/>
        <a:p>
          <a:endParaRPr lang="en-IN"/>
        </a:p>
      </dgm:t>
    </dgm:pt>
    <dgm:pt modelId="{61179BF4-9260-4915-A356-9743AB560C1F}">
      <dgm:prSet/>
      <dgm:spPr/>
      <dgm:t>
        <a:bodyPr/>
        <a:lstStyle/>
        <a:p>
          <a:endParaRPr lang="en-US" dirty="0"/>
        </a:p>
        <a:p>
          <a:r>
            <a:rPr lang="en-US" b="1" dirty="0"/>
            <a:t>Genome</a:t>
          </a:r>
          <a:r>
            <a:rPr lang="en-US" dirty="0"/>
            <a:t>: Single-Stranded DNA (ssDNA)</a:t>
          </a:r>
        </a:p>
      </dgm:t>
    </dgm:pt>
    <dgm:pt modelId="{EF540705-5F33-416D-B6B5-C2EB279B742C}" type="parTrans" cxnId="{716289FA-1BA3-4957-9878-3894768D0163}">
      <dgm:prSet/>
      <dgm:spPr/>
      <dgm:t>
        <a:bodyPr/>
        <a:lstStyle/>
        <a:p>
          <a:endParaRPr lang="en-IN"/>
        </a:p>
      </dgm:t>
    </dgm:pt>
    <dgm:pt modelId="{E7B9C4A9-FC03-43CB-82AD-56EFAF3DCBD9}" type="sibTrans" cxnId="{716289FA-1BA3-4957-9878-3894768D0163}">
      <dgm:prSet/>
      <dgm:spPr/>
      <dgm:t>
        <a:bodyPr/>
        <a:lstStyle/>
        <a:p>
          <a:endParaRPr lang="en-IN"/>
        </a:p>
      </dgm:t>
    </dgm:pt>
    <dgm:pt modelId="{D44C6E0E-DB7F-4EA8-89C9-C20A8F0EC212}">
      <dgm:prSet/>
      <dgm:spPr/>
      <dgm:t>
        <a:bodyPr/>
        <a:lstStyle/>
        <a:p>
          <a:r>
            <a:rPr lang="en-US" b="1" dirty="0"/>
            <a:t>Examples</a:t>
          </a:r>
          <a:r>
            <a:rPr lang="en-US" dirty="0"/>
            <a:t>: A common example of ssDNA viruses is Parvovirus. In humans, Parvovirus B19 causes a mild rash illness (fifth disease) in children and can cause serious complications in pregnant women.</a:t>
          </a:r>
          <a:endParaRPr lang="en-IN" dirty="0"/>
        </a:p>
      </dgm:t>
    </dgm:pt>
    <dgm:pt modelId="{71A437CE-C943-4144-A1F5-D4229C6A917D}" type="parTrans" cxnId="{D87C7487-1645-42C8-8E79-45876F5A34DE}">
      <dgm:prSet/>
      <dgm:spPr/>
      <dgm:t>
        <a:bodyPr/>
        <a:lstStyle/>
        <a:p>
          <a:endParaRPr lang="en-IN"/>
        </a:p>
      </dgm:t>
    </dgm:pt>
    <dgm:pt modelId="{3D058B52-D3E9-41EB-BD55-66D13D72DD46}" type="sibTrans" cxnId="{D87C7487-1645-42C8-8E79-45876F5A34DE}">
      <dgm:prSet/>
      <dgm:spPr/>
      <dgm:t>
        <a:bodyPr/>
        <a:lstStyle/>
        <a:p>
          <a:endParaRPr lang="en-IN"/>
        </a:p>
      </dgm:t>
    </dgm:pt>
    <dgm:pt modelId="{4571963E-05D6-410F-880C-FFE1805ADBA9}" type="pres">
      <dgm:prSet presAssocID="{E2989FBE-B5B1-48C5-9961-79C06304BCAE}" presName="diagram" presStyleCnt="0">
        <dgm:presLayoutVars>
          <dgm:dir/>
          <dgm:resizeHandles val="exact"/>
        </dgm:presLayoutVars>
      </dgm:prSet>
      <dgm:spPr/>
    </dgm:pt>
    <dgm:pt modelId="{468EAA5F-2444-4A53-8832-1A0D4D92CDE9}" type="pres">
      <dgm:prSet presAssocID="{56DDC24A-51E8-4BEE-BAC4-9E4027EEA82B}" presName="node" presStyleLbl="node1" presStyleIdx="0" presStyleCnt="4">
        <dgm:presLayoutVars>
          <dgm:bulletEnabled val="1"/>
        </dgm:presLayoutVars>
      </dgm:prSet>
      <dgm:spPr/>
    </dgm:pt>
    <dgm:pt modelId="{4D545080-8FF1-45B9-8E6E-9962A14230F7}" type="pres">
      <dgm:prSet presAssocID="{FB56CB1A-8557-4279-A589-0C324A79E186}" presName="sibTrans" presStyleCnt="0"/>
      <dgm:spPr/>
    </dgm:pt>
    <dgm:pt modelId="{D2814231-23D9-4B78-97FE-4B013BE267D3}" type="pres">
      <dgm:prSet presAssocID="{61179BF4-9260-4915-A356-9743AB560C1F}" presName="node" presStyleLbl="node1" presStyleIdx="1" presStyleCnt="4">
        <dgm:presLayoutVars>
          <dgm:bulletEnabled val="1"/>
        </dgm:presLayoutVars>
      </dgm:prSet>
      <dgm:spPr/>
    </dgm:pt>
    <dgm:pt modelId="{A82635B3-6C98-44C9-B6B9-B0BEDA8E1F6A}" type="pres">
      <dgm:prSet presAssocID="{E7B9C4A9-FC03-43CB-82AD-56EFAF3DCBD9}" presName="sibTrans" presStyleCnt="0"/>
      <dgm:spPr/>
    </dgm:pt>
    <dgm:pt modelId="{BB16966E-9C1A-4FCE-8C84-4C9E5A8FB61A}" type="pres">
      <dgm:prSet presAssocID="{46BAC59B-9210-4D29-AB58-4E1BDF68D780}" presName="node" presStyleLbl="node1" presStyleIdx="2" presStyleCnt="4">
        <dgm:presLayoutVars>
          <dgm:bulletEnabled val="1"/>
        </dgm:presLayoutVars>
      </dgm:prSet>
      <dgm:spPr/>
    </dgm:pt>
    <dgm:pt modelId="{24E5D8A6-DE9A-4811-9C46-C607ED579521}" type="pres">
      <dgm:prSet presAssocID="{34D97466-3BC6-483E-A26C-C06A108FF1E0}" presName="sibTrans" presStyleCnt="0"/>
      <dgm:spPr/>
    </dgm:pt>
    <dgm:pt modelId="{88F7E3EA-2427-4433-9648-A061B9165B7C}" type="pres">
      <dgm:prSet presAssocID="{D44C6E0E-DB7F-4EA8-89C9-C20A8F0EC212}" presName="node" presStyleLbl="node1" presStyleIdx="3" presStyleCnt="4">
        <dgm:presLayoutVars>
          <dgm:bulletEnabled val="1"/>
        </dgm:presLayoutVars>
      </dgm:prSet>
      <dgm:spPr/>
    </dgm:pt>
  </dgm:ptLst>
  <dgm:cxnLst>
    <dgm:cxn modelId="{BAC16904-E406-465D-BCFA-789E672B9AC4}" type="presOf" srcId="{55531D09-BD13-4CEE-BB89-C71EDD6B0B4A}" destId="{BB16966E-9C1A-4FCE-8C84-4C9E5A8FB61A}" srcOrd="0" destOrd="1" presId="urn:microsoft.com/office/officeart/2005/8/layout/default"/>
    <dgm:cxn modelId="{9A697028-8CD2-4B86-981D-9AF05952E313}" type="presOf" srcId="{46BAC59B-9210-4D29-AB58-4E1BDF68D780}" destId="{BB16966E-9C1A-4FCE-8C84-4C9E5A8FB61A}" srcOrd="0" destOrd="0" presId="urn:microsoft.com/office/officeart/2005/8/layout/default"/>
    <dgm:cxn modelId="{D9CB1E29-CD59-4BED-B51B-7E09E0162D50}" type="presOf" srcId="{56DDC24A-51E8-4BEE-BAC4-9E4027EEA82B}" destId="{468EAA5F-2444-4A53-8832-1A0D4D92CDE9}" srcOrd="0" destOrd="0" presId="urn:microsoft.com/office/officeart/2005/8/layout/default"/>
    <dgm:cxn modelId="{92EB224C-3AF3-432E-A8CF-8046C32E554F}" srcId="{46BAC59B-9210-4D29-AB58-4E1BDF68D780}" destId="{55531D09-BD13-4CEE-BB89-C71EDD6B0B4A}" srcOrd="0" destOrd="0" parTransId="{C702C3A3-240E-4C40-940D-5248311B63B4}" sibTransId="{4CC74BF7-E678-44E7-BDB7-AD708AEEC29A}"/>
    <dgm:cxn modelId="{F0003281-3F51-4653-A528-A9C3100CF53B}" type="presOf" srcId="{D44C6E0E-DB7F-4EA8-89C9-C20A8F0EC212}" destId="{88F7E3EA-2427-4433-9648-A061B9165B7C}" srcOrd="0" destOrd="0" presId="urn:microsoft.com/office/officeart/2005/8/layout/default"/>
    <dgm:cxn modelId="{D87C7487-1645-42C8-8E79-45876F5A34DE}" srcId="{E2989FBE-B5B1-48C5-9961-79C06304BCAE}" destId="{D44C6E0E-DB7F-4EA8-89C9-C20A8F0EC212}" srcOrd="3" destOrd="0" parTransId="{71A437CE-C943-4144-A1F5-D4229C6A917D}" sibTransId="{3D058B52-D3E9-41EB-BD55-66D13D72DD46}"/>
    <dgm:cxn modelId="{0D9BE2BE-1997-4D97-9E4F-58DEA3427FED}" type="presOf" srcId="{E2989FBE-B5B1-48C5-9961-79C06304BCAE}" destId="{4571963E-05D6-410F-880C-FFE1805ADBA9}" srcOrd="0" destOrd="0" presId="urn:microsoft.com/office/officeart/2005/8/layout/default"/>
    <dgm:cxn modelId="{B0C4D5C3-FBC2-4C72-9A9D-A86D12B75C39}" srcId="{E2989FBE-B5B1-48C5-9961-79C06304BCAE}" destId="{56DDC24A-51E8-4BEE-BAC4-9E4027EEA82B}" srcOrd="0" destOrd="0" parTransId="{0BD541DD-4BEC-4A13-A73E-07907D1F52CE}" sibTransId="{FB56CB1A-8557-4279-A589-0C324A79E186}"/>
    <dgm:cxn modelId="{6D0728CE-455B-42C4-A044-F623C2CB7FAF}" srcId="{E2989FBE-B5B1-48C5-9961-79C06304BCAE}" destId="{46BAC59B-9210-4D29-AB58-4E1BDF68D780}" srcOrd="2" destOrd="0" parTransId="{A04FB2C7-F0F1-4869-AB59-875BC0954807}" sibTransId="{34D97466-3BC6-483E-A26C-C06A108FF1E0}"/>
    <dgm:cxn modelId="{32D346F8-EF60-403F-B0BE-E2358DD8F0F3}" type="presOf" srcId="{61179BF4-9260-4915-A356-9743AB560C1F}" destId="{D2814231-23D9-4B78-97FE-4B013BE267D3}" srcOrd="0" destOrd="0" presId="urn:microsoft.com/office/officeart/2005/8/layout/default"/>
    <dgm:cxn modelId="{716289FA-1BA3-4957-9878-3894768D0163}" srcId="{E2989FBE-B5B1-48C5-9961-79C06304BCAE}" destId="{61179BF4-9260-4915-A356-9743AB560C1F}" srcOrd="1" destOrd="0" parTransId="{EF540705-5F33-416D-B6B5-C2EB279B742C}" sibTransId="{E7B9C4A9-FC03-43CB-82AD-56EFAF3DCBD9}"/>
    <dgm:cxn modelId="{D327D7B8-5E12-4813-9CDF-F758092F6CA3}" type="presParOf" srcId="{4571963E-05D6-410F-880C-FFE1805ADBA9}" destId="{468EAA5F-2444-4A53-8832-1A0D4D92CDE9}" srcOrd="0" destOrd="0" presId="urn:microsoft.com/office/officeart/2005/8/layout/default"/>
    <dgm:cxn modelId="{4E047731-36C1-4AC9-A442-A509B0B809AA}" type="presParOf" srcId="{4571963E-05D6-410F-880C-FFE1805ADBA9}" destId="{4D545080-8FF1-45B9-8E6E-9962A14230F7}" srcOrd="1" destOrd="0" presId="urn:microsoft.com/office/officeart/2005/8/layout/default"/>
    <dgm:cxn modelId="{4A98E113-1D91-4336-AF90-54B6755DEB6E}" type="presParOf" srcId="{4571963E-05D6-410F-880C-FFE1805ADBA9}" destId="{D2814231-23D9-4B78-97FE-4B013BE267D3}" srcOrd="2" destOrd="0" presId="urn:microsoft.com/office/officeart/2005/8/layout/default"/>
    <dgm:cxn modelId="{3B4766BE-D1F7-4932-8DEE-84278D0AC0BD}" type="presParOf" srcId="{4571963E-05D6-410F-880C-FFE1805ADBA9}" destId="{A82635B3-6C98-44C9-B6B9-B0BEDA8E1F6A}" srcOrd="3" destOrd="0" presId="urn:microsoft.com/office/officeart/2005/8/layout/default"/>
    <dgm:cxn modelId="{5A6F75B8-618D-4151-A035-277EA336CA22}" type="presParOf" srcId="{4571963E-05D6-410F-880C-FFE1805ADBA9}" destId="{BB16966E-9C1A-4FCE-8C84-4C9E5A8FB61A}" srcOrd="4" destOrd="0" presId="urn:microsoft.com/office/officeart/2005/8/layout/default"/>
    <dgm:cxn modelId="{FDF15189-73D8-4706-AA0D-0DCF3A46EF36}" type="presParOf" srcId="{4571963E-05D6-410F-880C-FFE1805ADBA9}" destId="{24E5D8A6-DE9A-4811-9C46-C607ED579521}" srcOrd="5" destOrd="0" presId="urn:microsoft.com/office/officeart/2005/8/layout/default"/>
    <dgm:cxn modelId="{B139B89B-EE42-4CDA-AA31-C246CF34FECC}" type="presParOf" srcId="{4571963E-05D6-410F-880C-FFE1805ADBA9}" destId="{88F7E3EA-2427-4433-9648-A061B9165B7C}"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989FBE-B5B1-48C5-9961-79C06304BCAE}" type="doc">
      <dgm:prSet loTypeId="urn:microsoft.com/office/officeart/2005/8/layout/default" loCatId="list" qsTypeId="urn:microsoft.com/office/officeart/2005/8/quickstyle/3d3" qsCatId="3D" csTypeId="urn:microsoft.com/office/officeart/2005/8/colors/colorful4" csCatId="colorful" phldr="1"/>
      <dgm:spPr/>
      <dgm:t>
        <a:bodyPr/>
        <a:lstStyle/>
        <a:p>
          <a:endParaRPr lang="en-US"/>
        </a:p>
      </dgm:t>
    </dgm:pt>
    <dgm:pt modelId="{56DDC24A-51E8-4BEE-BAC4-9E4027EEA82B}">
      <dgm:prSet/>
      <dgm:spPr/>
      <dgm:t>
        <a:bodyPr/>
        <a:lstStyle/>
        <a:p>
          <a:r>
            <a:rPr lang="en-US"/>
            <a:t>These viruses have a unique replication mechanism that involves the synthesis of RNA from an RNA template, which is quite different from the DNA replication that occurs in host cells. Understanding this unique replication mechanism is crucial for the development of antiviral therapies.</a:t>
          </a:r>
          <a:endParaRPr lang="en-US" dirty="0"/>
        </a:p>
      </dgm:t>
    </dgm:pt>
    <dgm:pt modelId="{0BD541DD-4BEC-4A13-A73E-07907D1F52CE}" type="parTrans" cxnId="{B0C4D5C3-FBC2-4C72-9A9D-A86D12B75C39}">
      <dgm:prSet/>
      <dgm:spPr/>
      <dgm:t>
        <a:bodyPr/>
        <a:lstStyle/>
        <a:p>
          <a:endParaRPr lang="en-US"/>
        </a:p>
      </dgm:t>
    </dgm:pt>
    <dgm:pt modelId="{FB56CB1A-8557-4279-A589-0C324A79E186}" type="sibTrans" cxnId="{B0C4D5C3-FBC2-4C72-9A9D-A86D12B75C39}">
      <dgm:prSet/>
      <dgm:spPr/>
      <dgm:t>
        <a:bodyPr/>
        <a:lstStyle/>
        <a:p>
          <a:endParaRPr lang="en-US"/>
        </a:p>
      </dgm:t>
    </dgm:pt>
    <dgm:pt modelId="{BDFE05FE-9D42-4239-A6A8-35674ADB0E12}">
      <dgm:prSet/>
      <dgm:spPr/>
      <dgm:t>
        <a:bodyPr/>
        <a:lstStyle/>
        <a:p>
          <a:r>
            <a:rPr lang="en-US" b="1"/>
            <a:t>Genome</a:t>
          </a:r>
          <a:r>
            <a:rPr lang="en-US"/>
            <a:t>: Double-Stranded RNA (dsRNA)</a:t>
          </a:r>
          <a:endParaRPr lang="en-IN"/>
        </a:p>
      </dgm:t>
    </dgm:pt>
    <dgm:pt modelId="{BC1A5407-2A31-4857-AEF2-30946099796E}" type="parTrans" cxnId="{F4E33B6B-F8DA-4546-8D23-3261D30F5E1B}">
      <dgm:prSet/>
      <dgm:spPr/>
      <dgm:t>
        <a:bodyPr/>
        <a:lstStyle/>
        <a:p>
          <a:endParaRPr lang="en-IN"/>
        </a:p>
      </dgm:t>
    </dgm:pt>
    <dgm:pt modelId="{1F870875-6001-42FA-B1EE-54D0F0B203D8}" type="sibTrans" cxnId="{F4E33B6B-F8DA-4546-8D23-3261D30F5E1B}">
      <dgm:prSet/>
      <dgm:spPr/>
      <dgm:t>
        <a:bodyPr/>
        <a:lstStyle/>
        <a:p>
          <a:endParaRPr lang="en-IN"/>
        </a:p>
      </dgm:t>
    </dgm:pt>
    <dgm:pt modelId="{544B96C5-D384-4F00-ADED-6D3E70F666D3}">
      <dgm:prSet/>
      <dgm:spPr/>
      <dgm:t>
        <a:bodyPr/>
        <a:lstStyle/>
        <a:p>
          <a:r>
            <a:rPr lang="en-US" b="1"/>
            <a:t>Replication</a:t>
          </a:r>
          <a:r>
            <a:rPr lang="en-US"/>
            <a:t>: These viruses use an enzyme called RNA-dependent RNA polymerase for replication. This enzyme synthesizes a new strand of RNA based on the template provided by the viral RNA.</a:t>
          </a:r>
          <a:endParaRPr lang="en-US" dirty="0"/>
        </a:p>
      </dgm:t>
    </dgm:pt>
    <dgm:pt modelId="{549FEEEF-02F4-4841-87D2-2DB6E176D9B7}" type="parTrans" cxnId="{7CA84DA2-9A0F-4D6E-80AB-E63920661463}">
      <dgm:prSet/>
      <dgm:spPr/>
      <dgm:t>
        <a:bodyPr/>
        <a:lstStyle/>
        <a:p>
          <a:endParaRPr lang="en-IN"/>
        </a:p>
      </dgm:t>
    </dgm:pt>
    <dgm:pt modelId="{08544D08-E958-4148-83B0-D893C68C0C63}" type="sibTrans" cxnId="{7CA84DA2-9A0F-4D6E-80AB-E63920661463}">
      <dgm:prSet/>
      <dgm:spPr/>
      <dgm:t>
        <a:bodyPr/>
        <a:lstStyle/>
        <a:p>
          <a:endParaRPr lang="en-IN"/>
        </a:p>
      </dgm:t>
    </dgm:pt>
    <dgm:pt modelId="{6B00CA97-4AC1-4D7D-B9B3-680A4E968F42}">
      <dgm:prSet/>
      <dgm:spPr/>
      <dgm:t>
        <a:bodyPr/>
        <a:lstStyle/>
        <a:p>
          <a:r>
            <a:rPr lang="en-US" b="1" dirty="0"/>
            <a:t>Examples</a:t>
          </a:r>
          <a:r>
            <a:rPr lang="en-US" dirty="0"/>
            <a:t>: A well-known example of dsRNA viruses is Rotavirus, which is a common cause of severe diarrhea in infants and young children worldwide.</a:t>
          </a:r>
        </a:p>
      </dgm:t>
    </dgm:pt>
    <dgm:pt modelId="{20E90E28-14F0-4744-932A-6317F2085E1C}" type="parTrans" cxnId="{D17AAABF-FC63-4397-861B-6B80FD5CD665}">
      <dgm:prSet/>
      <dgm:spPr/>
      <dgm:t>
        <a:bodyPr/>
        <a:lstStyle/>
        <a:p>
          <a:endParaRPr lang="en-IN"/>
        </a:p>
      </dgm:t>
    </dgm:pt>
    <dgm:pt modelId="{87374C2D-1E0C-4873-8580-B6FF7F39C74D}" type="sibTrans" cxnId="{D17AAABF-FC63-4397-861B-6B80FD5CD665}">
      <dgm:prSet/>
      <dgm:spPr/>
      <dgm:t>
        <a:bodyPr/>
        <a:lstStyle/>
        <a:p>
          <a:endParaRPr lang="en-IN"/>
        </a:p>
      </dgm:t>
    </dgm:pt>
    <dgm:pt modelId="{4571963E-05D6-410F-880C-FFE1805ADBA9}" type="pres">
      <dgm:prSet presAssocID="{E2989FBE-B5B1-48C5-9961-79C06304BCAE}" presName="diagram" presStyleCnt="0">
        <dgm:presLayoutVars>
          <dgm:dir/>
          <dgm:resizeHandles val="exact"/>
        </dgm:presLayoutVars>
      </dgm:prSet>
      <dgm:spPr/>
    </dgm:pt>
    <dgm:pt modelId="{468EAA5F-2444-4A53-8832-1A0D4D92CDE9}" type="pres">
      <dgm:prSet presAssocID="{56DDC24A-51E8-4BEE-BAC4-9E4027EEA82B}" presName="node" presStyleLbl="node1" presStyleIdx="0" presStyleCnt="4">
        <dgm:presLayoutVars>
          <dgm:bulletEnabled val="1"/>
        </dgm:presLayoutVars>
      </dgm:prSet>
      <dgm:spPr/>
    </dgm:pt>
    <dgm:pt modelId="{4D545080-8FF1-45B9-8E6E-9962A14230F7}" type="pres">
      <dgm:prSet presAssocID="{FB56CB1A-8557-4279-A589-0C324A79E186}" presName="sibTrans" presStyleCnt="0"/>
      <dgm:spPr/>
    </dgm:pt>
    <dgm:pt modelId="{61D82A55-7358-4CAF-8B32-30C4EB5015AC}" type="pres">
      <dgm:prSet presAssocID="{BDFE05FE-9D42-4239-A6A8-35674ADB0E12}" presName="node" presStyleLbl="node1" presStyleIdx="1" presStyleCnt="4">
        <dgm:presLayoutVars>
          <dgm:bulletEnabled val="1"/>
        </dgm:presLayoutVars>
      </dgm:prSet>
      <dgm:spPr/>
    </dgm:pt>
    <dgm:pt modelId="{8EAE6F12-69B9-41C6-8E9B-6EB8FF266E22}" type="pres">
      <dgm:prSet presAssocID="{1F870875-6001-42FA-B1EE-54D0F0B203D8}" presName="sibTrans" presStyleCnt="0"/>
      <dgm:spPr/>
    </dgm:pt>
    <dgm:pt modelId="{CB5A97CC-5B4A-41E9-A058-1F1BD441D292}" type="pres">
      <dgm:prSet presAssocID="{544B96C5-D384-4F00-ADED-6D3E70F666D3}" presName="node" presStyleLbl="node1" presStyleIdx="2" presStyleCnt="4">
        <dgm:presLayoutVars>
          <dgm:bulletEnabled val="1"/>
        </dgm:presLayoutVars>
      </dgm:prSet>
      <dgm:spPr/>
    </dgm:pt>
    <dgm:pt modelId="{E2C9E07F-8DAF-4D3F-8244-085CBB4781E2}" type="pres">
      <dgm:prSet presAssocID="{08544D08-E958-4148-83B0-D893C68C0C63}" presName="sibTrans" presStyleCnt="0"/>
      <dgm:spPr/>
    </dgm:pt>
    <dgm:pt modelId="{FD74C041-C4EF-4BA4-92ED-85990B25094B}" type="pres">
      <dgm:prSet presAssocID="{6B00CA97-4AC1-4D7D-B9B3-680A4E968F42}" presName="node" presStyleLbl="node1" presStyleIdx="3" presStyleCnt="4">
        <dgm:presLayoutVars>
          <dgm:bulletEnabled val="1"/>
        </dgm:presLayoutVars>
      </dgm:prSet>
      <dgm:spPr/>
    </dgm:pt>
  </dgm:ptLst>
  <dgm:cxnLst>
    <dgm:cxn modelId="{D9CB1E29-CD59-4BED-B51B-7E09E0162D50}" type="presOf" srcId="{56DDC24A-51E8-4BEE-BAC4-9E4027EEA82B}" destId="{468EAA5F-2444-4A53-8832-1A0D4D92CDE9}" srcOrd="0" destOrd="0" presId="urn:microsoft.com/office/officeart/2005/8/layout/default"/>
    <dgm:cxn modelId="{E186CB5F-E199-4598-95C5-1FD8D6166993}" type="presOf" srcId="{BDFE05FE-9D42-4239-A6A8-35674ADB0E12}" destId="{61D82A55-7358-4CAF-8B32-30C4EB5015AC}" srcOrd="0" destOrd="0" presId="urn:microsoft.com/office/officeart/2005/8/layout/default"/>
    <dgm:cxn modelId="{F4E33B6B-F8DA-4546-8D23-3261D30F5E1B}" srcId="{E2989FBE-B5B1-48C5-9961-79C06304BCAE}" destId="{BDFE05FE-9D42-4239-A6A8-35674ADB0E12}" srcOrd="1" destOrd="0" parTransId="{BC1A5407-2A31-4857-AEF2-30946099796E}" sibTransId="{1F870875-6001-42FA-B1EE-54D0F0B203D8}"/>
    <dgm:cxn modelId="{74031A6C-09BF-4582-99AE-C0F296AFF0A8}" type="presOf" srcId="{6B00CA97-4AC1-4D7D-B9B3-680A4E968F42}" destId="{FD74C041-C4EF-4BA4-92ED-85990B25094B}" srcOrd="0" destOrd="0" presId="urn:microsoft.com/office/officeart/2005/8/layout/default"/>
    <dgm:cxn modelId="{7316DB55-139B-4780-8163-A87D69C132D3}" type="presOf" srcId="{544B96C5-D384-4F00-ADED-6D3E70F666D3}" destId="{CB5A97CC-5B4A-41E9-A058-1F1BD441D292}" srcOrd="0" destOrd="0" presId="urn:microsoft.com/office/officeart/2005/8/layout/default"/>
    <dgm:cxn modelId="{7CA84DA2-9A0F-4D6E-80AB-E63920661463}" srcId="{E2989FBE-B5B1-48C5-9961-79C06304BCAE}" destId="{544B96C5-D384-4F00-ADED-6D3E70F666D3}" srcOrd="2" destOrd="0" parTransId="{549FEEEF-02F4-4841-87D2-2DB6E176D9B7}" sibTransId="{08544D08-E958-4148-83B0-D893C68C0C63}"/>
    <dgm:cxn modelId="{0D9BE2BE-1997-4D97-9E4F-58DEA3427FED}" type="presOf" srcId="{E2989FBE-B5B1-48C5-9961-79C06304BCAE}" destId="{4571963E-05D6-410F-880C-FFE1805ADBA9}" srcOrd="0" destOrd="0" presId="urn:microsoft.com/office/officeart/2005/8/layout/default"/>
    <dgm:cxn modelId="{D17AAABF-FC63-4397-861B-6B80FD5CD665}" srcId="{E2989FBE-B5B1-48C5-9961-79C06304BCAE}" destId="{6B00CA97-4AC1-4D7D-B9B3-680A4E968F42}" srcOrd="3" destOrd="0" parTransId="{20E90E28-14F0-4744-932A-6317F2085E1C}" sibTransId="{87374C2D-1E0C-4873-8580-B6FF7F39C74D}"/>
    <dgm:cxn modelId="{B0C4D5C3-FBC2-4C72-9A9D-A86D12B75C39}" srcId="{E2989FBE-B5B1-48C5-9961-79C06304BCAE}" destId="{56DDC24A-51E8-4BEE-BAC4-9E4027EEA82B}" srcOrd="0" destOrd="0" parTransId="{0BD541DD-4BEC-4A13-A73E-07907D1F52CE}" sibTransId="{FB56CB1A-8557-4279-A589-0C324A79E186}"/>
    <dgm:cxn modelId="{D327D7B8-5E12-4813-9CDF-F758092F6CA3}" type="presParOf" srcId="{4571963E-05D6-410F-880C-FFE1805ADBA9}" destId="{468EAA5F-2444-4A53-8832-1A0D4D92CDE9}" srcOrd="0" destOrd="0" presId="urn:microsoft.com/office/officeart/2005/8/layout/default"/>
    <dgm:cxn modelId="{4E047731-36C1-4AC9-A442-A509B0B809AA}" type="presParOf" srcId="{4571963E-05D6-410F-880C-FFE1805ADBA9}" destId="{4D545080-8FF1-45B9-8E6E-9962A14230F7}" srcOrd="1" destOrd="0" presId="urn:microsoft.com/office/officeart/2005/8/layout/default"/>
    <dgm:cxn modelId="{C2E1677C-7309-4681-AF11-3DB38E6EF2B2}" type="presParOf" srcId="{4571963E-05D6-410F-880C-FFE1805ADBA9}" destId="{61D82A55-7358-4CAF-8B32-30C4EB5015AC}" srcOrd="2" destOrd="0" presId="urn:microsoft.com/office/officeart/2005/8/layout/default"/>
    <dgm:cxn modelId="{32379796-FB9B-46D4-BB30-FFF0E86EC94E}" type="presParOf" srcId="{4571963E-05D6-410F-880C-FFE1805ADBA9}" destId="{8EAE6F12-69B9-41C6-8E9B-6EB8FF266E22}" srcOrd="3" destOrd="0" presId="urn:microsoft.com/office/officeart/2005/8/layout/default"/>
    <dgm:cxn modelId="{AF454919-07FE-41B5-9125-EB965379CC0B}" type="presParOf" srcId="{4571963E-05D6-410F-880C-FFE1805ADBA9}" destId="{CB5A97CC-5B4A-41E9-A058-1F1BD441D292}" srcOrd="4" destOrd="0" presId="urn:microsoft.com/office/officeart/2005/8/layout/default"/>
    <dgm:cxn modelId="{DB35DA76-668B-4A70-8280-9857CBA60F73}" type="presParOf" srcId="{4571963E-05D6-410F-880C-FFE1805ADBA9}" destId="{E2C9E07F-8DAF-4D3F-8244-085CBB4781E2}" srcOrd="5" destOrd="0" presId="urn:microsoft.com/office/officeart/2005/8/layout/default"/>
    <dgm:cxn modelId="{B2FF8715-F631-4006-BACA-FAA1016CF8D7}" type="presParOf" srcId="{4571963E-05D6-410F-880C-FFE1805ADBA9}" destId="{FD74C041-C4EF-4BA4-92ED-85990B25094B}"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FAE9C6-2893-412D-86FD-002855390AD7}" type="doc">
      <dgm:prSet loTypeId="urn:microsoft.com/office/officeart/2005/8/layout/matrix3" loCatId="matrix" qsTypeId="urn:microsoft.com/office/officeart/2005/8/quickstyle/3d3" qsCatId="3D" csTypeId="urn:microsoft.com/office/officeart/2005/8/colors/colorful4" csCatId="colorful" phldr="1"/>
      <dgm:spPr/>
      <dgm:t>
        <a:bodyPr/>
        <a:lstStyle/>
        <a:p>
          <a:endParaRPr lang="en-US"/>
        </a:p>
      </dgm:t>
    </dgm:pt>
    <dgm:pt modelId="{AE009C22-B377-4257-A951-57257FFD12B5}">
      <dgm:prSet custT="1"/>
      <dgm:spPr/>
      <dgm:t>
        <a:bodyPr/>
        <a:lstStyle/>
        <a:p>
          <a:r>
            <a:rPr lang="en-US" sz="1400" dirty="0"/>
            <a:t>These viruses have a unique replication strategy that allows them to hijack the host’s protein synthesis machinery more directly compared to other types of viruses. This makes them particularly efficient in their replication and spread, but also provides potential targets for antiviral therapies.</a:t>
          </a:r>
        </a:p>
      </dgm:t>
    </dgm:pt>
    <dgm:pt modelId="{3ACF275F-EF2E-42A7-9916-43210CB0EF5C}" type="parTrans" cxnId="{0C763AA9-E0E0-44B6-9758-27D84C4DF051}">
      <dgm:prSet/>
      <dgm:spPr/>
      <dgm:t>
        <a:bodyPr/>
        <a:lstStyle/>
        <a:p>
          <a:endParaRPr lang="en-US"/>
        </a:p>
      </dgm:t>
    </dgm:pt>
    <dgm:pt modelId="{1EA074F2-996D-4AAA-B1AE-0863ABAF76F2}" type="sibTrans" cxnId="{0C763AA9-E0E0-44B6-9758-27D84C4DF051}">
      <dgm:prSet/>
      <dgm:spPr/>
      <dgm:t>
        <a:bodyPr/>
        <a:lstStyle/>
        <a:p>
          <a:endParaRPr lang="en-US"/>
        </a:p>
      </dgm:t>
    </dgm:pt>
    <dgm:pt modelId="{0769C83F-3B24-4F76-9079-20ADBF7E7772}">
      <dgm:prSet custT="1"/>
      <dgm:spPr/>
      <dgm:t>
        <a:bodyPr/>
        <a:lstStyle/>
        <a:p>
          <a:endParaRPr lang="en-US" sz="1400" dirty="0"/>
        </a:p>
      </dgm:t>
    </dgm:pt>
    <dgm:pt modelId="{D89B5DC6-5823-4F56-932F-8F3B58F3CA66}" type="parTrans" cxnId="{FE2F8FE6-66B8-4245-B565-F75318720CBD}">
      <dgm:prSet/>
      <dgm:spPr/>
      <dgm:t>
        <a:bodyPr/>
        <a:lstStyle/>
        <a:p>
          <a:endParaRPr lang="en-IN"/>
        </a:p>
      </dgm:t>
    </dgm:pt>
    <dgm:pt modelId="{AAC3C390-4742-454D-9EE9-1124EBE55365}" type="sibTrans" cxnId="{FE2F8FE6-66B8-4245-B565-F75318720CBD}">
      <dgm:prSet/>
      <dgm:spPr/>
      <dgm:t>
        <a:bodyPr/>
        <a:lstStyle/>
        <a:p>
          <a:endParaRPr lang="en-IN"/>
        </a:p>
      </dgm:t>
    </dgm:pt>
    <dgm:pt modelId="{98D372C2-6232-4BCB-AE21-A3984DE29206}">
      <dgm:prSet custT="1"/>
      <dgm:spPr/>
      <dgm:t>
        <a:bodyPr/>
        <a:lstStyle/>
        <a:p>
          <a:endParaRPr lang="en-US" sz="1200" dirty="0"/>
        </a:p>
      </dgm:t>
    </dgm:pt>
    <dgm:pt modelId="{7B32239F-CEAD-41BF-B7C0-B89D07C57D54}" type="parTrans" cxnId="{A2AD6E32-2C18-4F51-9F27-91C9F264CD78}">
      <dgm:prSet/>
      <dgm:spPr/>
      <dgm:t>
        <a:bodyPr/>
        <a:lstStyle/>
        <a:p>
          <a:endParaRPr lang="en-IN"/>
        </a:p>
      </dgm:t>
    </dgm:pt>
    <dgm:pt modelId="{DD390361-87BF-447F-B5CE-6253D7476AA5}" type="sibTrans" cxnId="{A2AD6E32-2C18-4F51-9F27-91C9F264CD78}">
      <dgm:prSet/>
      <dgm:spPr/>
      <dgm:t>
        <a:bodyPr/>
        <a:lstStyle/>
        <a:p>
          <a:endParaRPr lang="en-IN"/>
        </a:p>
      </dgm:t>
    </dgm:pt>
    <dgm:pt modelId="{133C88F1-B03E-4C0E-9AB8-262E01D061B7}">
      <dgm:prSet/>
      <dgm:spPr/>
    </dgm:pt>
    <dgm:pt modelId="{17BEC103-E41F-4D22-B12E-384E986A3828}" type="parTrans" cxnId="{8EA101E5-ED7C-46D0-9541-63697002903D}">
      <dgm:prSet/>
      <dgm:spPr/>
      <dgm:t>
        <a:bodyPr/>
        <a:lstStyle/>
        <a:p>
          <a:endParaRPr lang="en-IN"/>
        </a:p>
      </dgm:t>
    </dgm:pt>
    <dgm:pt modelId="{F91F5E0F-1A6E-40B3-8293-2135004D0F3D}" type="sibTrans" cxnId="{8EA101E5-ED7C-46D0-9541-63697002903D}">
      <dgm:prSet/>
      <dgm:spPr/>
      <dgm:t>
        <a:bodyPr/>
        <a:lstStyle/>
        <a:p>
          <a:endParaRPr lang="en-IN"/>
        </a:p>
      </dgm:t>
    </dgm:pt>
    <dgm:pt modelId="{42AE76B9-9496-48DE-A153-51C93716D900}">
      <dgm:prSet/>
      <dgm:spPr/>
    </dgm:pt>
    <dgm:pt modelId="{E422E8CF-5602-4CB3-9B52-2878B5297525}" type="parTrans" cxnId="{32C475B8-1341-44BD-8141-D0EE35C0786E}">
      <dgm:prSet/>
      <dgm:spPr/>
      <dgm:t>
        <a:bodyPr/>
        <a:lstStyle/>
        <a:p>
          <a:endParaRPr lang="en-IN"/>
        </a:p>
      </dgm:t>
    </dgm:pt>
    <dgm:pt modelId="{CCD88085-3A1E-493D-AE79-6F832DF859B2}" type="sibTrans" cxnId="{32C475B8-1341-44BD-8141-D0EE35C0786E}">
      <dgm:prSet/>
      <dgm:spPr/>
      <dgm:t>
        <a:bodyPr/>
        <a:lstStyle/>
        <a:p>
          <a:endParaRPr lang="en-IN"/>
        </a:p>
      </dgm:t>
    </dgm:pt>
    <dgm:pt modelId="{3AFE0255-4E64-41DB-AEFA-2F43020C0A91}">
      <dgm:prSet/>
      <dgm:spPr/>
    </dgm:pt>
    <dgm:pt modelId="{8B1934DA-B60C-4325-9532-177A0F1478A8}" type="parTrans" cxnId="{0D34C496-55D2-4A2F-9770-0942E10E8687}">
      <dgm:prSet/>
      <dgm:spPr/>
      <dgm:t>
        <a:bodyPr/>
        <a:lstStyle/>
        <a:p>
          <a:endParaRPr lang="en-IN"/>
        </a:p>
      </dgm:t>
    </dgm:pt>
    <dgm:pt modelId="{CFEFEFC9-A244-4927-BF98-6907E03DDFB1}" type="sibTrans" cxnId="{0D34C496-55D2-4A2F-9770-0942E10E8687}">
      <dgm:prSet/>
      <dgm:spPr/>
      <dgm:t>
        <a:bodyPr/>
        <a:lstStyle/>
        <a:p>
          <a:endParaRPr lang="en-IN"/>
        </a:p>
      </dgm:t>
    </dgm:pt>
    <dgm:pt modelId="{131D2F22-7AF7-4315-BD87-A93ED9D284A7}">
      <dgm:prSet/>
      <dgm:spPr/>
    </dgm:pt>
    <dgm:pt modelId="{A62F2993-DD70-4697-A2AB-20422F90B6CE}" type="parTrans" cxnId="{B3B4D5B7-70DC-4EC8-B0FD-66B8F176E1B8}">
      <dgm:prSet/>
      <dgm:spPr/>
      <dgm:t>
        <a:bodyPr/>
        <a:lstStyle/>
        <a:p>
          <a:endParaRPr lang="en-IN"/>
        </a:p>
      </dgm:t>
    </dgm:pt>
    <dgm:pt modelId="{5F87B7FD-4711-4668-A023-D18BF3E66B7A}" type="sibTrans" cxnId="{B3B4D5B7-70DC-4EC8-B0FD-66B8F176E1B8}">
      <dgm:prSet/>
      <dgm:spPr/>
      <dgm:t>
        <a:bodyPr/>
        <a:lstStyle/>
        <a:p>
          <a:endParaRPr lang="en-IN"/>
        </a:p>
      </dgm:t>
    </dgm:pt>
    <dgm:pt modelId="{4FA25FC8-6219-49A8-A7F0-BD90690C2EA5}">
      <dgm:prSet/>
      <dgm:spPr/>
      <dgm:t>
        <a:bodyPr/>
        <a:lstStyle/>
        <a:p>
          <a:r>
            <a:rPr lang="en-US" b="1" dirty="0"/>
            <a:t>Genome</a:t>
          </a:r>
          <a:r>
            <a:rPr lang="en-US" dirty="0"/>
            <a:t>: Positive-Sense Single-Stranded RNA (+</a:t>
          </a:r>
          <a:r>
            <a:rPr lang="en-US" dirty="0" err="1"/>
            <a:t>ssRNA</a:t>
          </a:r>
          <a:r>
            <a:rPr lang="en-US" dirty="0"/>
            <a:t>)</a:t>
          </a:r>
        </a:p>
      </dgm:t>
    </dgm:pt>
    <dgm:pt modelId="{4EED4296-310E-4C99-BB81-57723C5DA554}" type="parTrans" cxnId="{3BF96027-6A51-4F44-9673-FB144C6826EB}">
      <dgm:prSet/>
      <dgm:spPr/>
      <dgm:t>
        <a:bodyPr/>
        <a:lstStyle/>
        <a:p>
          <a:endParaRPr lang="en-IN"/>
        </a:p>
      </dgm:t>
    </dgm:pt>
    <dgm:pt modelId="{071BF629-4097-43E6-8C83-B4AA290EA698}" type="sibTrans" cxnId="{3BF96027-6A51-4F44-9673-FB144C6826EB}">
      <dgm:prSet/>
      <dgm:spPr/>
      <dgm:t>
        <a:bodyPr/>
        <a:lstStyle/>
        <a:p>
          <a:endParaRPr lang="en-IN"/>
        </a:p>
      </dgm:t>
    </dgm:pt>
    <dgm:pt modelId="{24EB3B93-6892-43B4-BFB6-B948524780E6}">
      <dgm:prSet/>
      <dgm:spPr/>
      <dgm:t>
        <a:bodyPr/>
        <a:lstStyle/>
        <a:p>
          <a:r>
            <a:rPr lang="en-US" b="1" dirty="0"/>
            <a:t>Replication</a:t>
          </a:r>
          <a:r>
            <a:rPr lang="en-US" dirty="0"/>
            <a:t>: The +</a:t>
          </a:r>
          <a:r>
            <a:rPr lang="en-US" dirty="0" err="1"/>
            <a:t>ssRNA</a:t>
          </a:r>
          <a:r>
            <a:rPr lang="en-US" dirty="0"/>
            <a:t> acts as mRNA and is directly translated into proteins by the host’s ribosomes. This is a unique feature of +</a:t>
          </a:r>
          <a:r>
            <a:rPr lang="en-US" dirty="0" err="1"/>
            <a:t>ssRNA</a:t>
          </a:r>
          <a:r>
            <a:rPr lang="en-US" dirty="0"/>
            <a:t> viruses.</a:t>
          </a:r>
        </a:p>
      </dgm:t>
    </dgm:pt>
    <dgm:pt modelId="{F0F45A3B-A3C3-4EE7-96A2-1980927C6591}" type="parTrans" cxnId="{A9AB8810-DD49-4434-B2BF-0CC0F3F54222}">
      <dgm:prSet/>
      <dgm:spPr/>
      <dgm:t>
        <a:bodyPr/>
        <a:lstStyle/>
        <a:p>
          <a:endParaRPr lang="en-IN"/>
        </a:p>
      </dgm:t>
    </dgm:pt>
    <dgm:pt modelId="{7A70DEF1-240B-43A9-AC9C-E1D8ECA0A59B}" type="sibTrans" cxnId="{A9AB8810-DD49-4434-B2BF-0CC0F3F54222}">
      <dgm:prSet/>
      <dgm:spPr/>
      <dgm:t>
        <a:bodyPr/>
        <a:lstStyle/>
        <a:p>
          <a:endParaRPr lang="en-IN"/>
        </a:p>
      </dgm:t>
    </dgm:pt>
    <dgm:pt modelId="{F90C94B2-BE7E-42E3-A919-DCF2B68679EC}">
      <dgm:prSet/>
      <dgm:spPr/>
      <dgm:t>
        <a:bodyPr/>
        <a:lstStyle/>
        <a:p>
          <a:r>
            <a:rPr lang="en-US" b="1"/>
            <a:t>Examples</a:t>
          </a:r>
          <a:r>
            <a:rPr lang="en-US"/>
            <a:t>: Poliovirus, which causes polio, and SARS-CoV-2, the virus responsible for COVID-19, are both examples of +ssRNA viruses.</a:t>
          </a:r>
          <a:endParaRPr lang="en-IN" dirty="0"/>
        </a:p>
      </dgm:t>
    </dgm:pt>
    <dgm:pt modelId="{A8755ADD-A35A-4DBF-A191-E0832E856671}" type="parTrans" cxnId="{538B52F3-E1C8-4625-ABBF-DCA7FDF42D42}">
      <dgm:prSet/>
      <dgm:spPr/>
      <dgm:t>
        <a:bodyPr/>
        <a:lstStyle/>
        <a:p>
          <a:endParaRPr lang="en-IN"/>
        </a:p>
      </dgm:t>
    </dgm:pt>
    <dgm:pt modelId="{B930D229-3C69-4809-B31F-A030A998AF79}" type="sibTrans" cxnId="{538B52F3-E1C8-4625-ABBF-DCA7FDF42D42}">
      <dgm:prSet/>
      <dgm:spPr/>
      <dgm:t>
        <a:bodyPr/>
        <a:lstStyle/>
        <a:p>
          <a:endParaRPr lang="en-IN"/>
        </a:p>
      </dgm:t>
    </dgm:pt>
    <dgm:pt modelId="{330EB011-032D-4D6C-89CE-6F4E5620BE01}" type="pres">
      <dgm:prSet presAssocID="{7BFAE9C6-2893-412D-86FD-002855390AD7}" presName="matrix" presStyleCnt="0">
        <dgm:presLayoutVars>
          <dgm:chMax val="1"/>
          <dgm:dir/>
          <dgm:resizeHandles val="exact"/>
        </dgm:presLayoutVars>
      </dgm:prSet>
      <dgm:spPr/>
    </dgm:pt>
    <dgm:pt modelId="{43887BC7-F593-4701-82B5-13AA875706CB}" type="pres">
      <dgm:prSet presAssocID="{7BFAE9C6-2893-412D-86FD-002855390AD7}" presName="diamond" presStyleLbl="bgShp" presStyleIdx="0" presStyleCnt="1"/>
      <dgm:spPr/>
    </dgm:pt>
    <dgm:pt modelId="{1D83EB06-7CCF-4F00-A93A-02E3CEC8F3EE}" type="pres">
      <dgm:prSet presAssocID="{7BFAE9C6-2893-412D-86FD-002855390AD7}" presName="quad1" presStyleLbl="node1" presStyleIdx="0" presStyleCnt="4">
        <dgm:presLayoutVars>
          <dgm:chMax val="0"/>
          <dgm:chPref val="0"/>
          <dgm:bulletEnabled val="1"/>
        </dgm:presLayoutVars>
      </dgm:prSet>
      <dgm:spPr/>
    </dgm:pt>
    <dgm:pt modelId="{CD2897F9-3BCA-4C78-9AA0-A0CFF787B37E}" type="pres">
      <dgm:prSet presAssocID="{7BFAE9C6-2893-412D-86FD-002855390AD7}" presName="quad2" presStyleLbl="node1" presStyleIdx="1" presStyleCnt="4">
        <dgm:presLayoutVars>
          <dgm:chMax val="0"/>
          <dgm:chPref val="0"/>
          <dgm:bulletEnabled val="1"/>
        </dgm:presLayoutVars>
      </dgm:prSet>
      <dgm:spPr/>
    </dgm:pt>
    <dgm:pt modelId="{0A2E474E-47D7-4870-9146-F03AD8EE859A}" type="pres">
      <dgm:prSet presAssocID="{7BFAE9C6-2893-412D-86FD-002855390AD7}" presName="quad3" presStyleLbl="node1" presStyleIdx="2" presStyleCnt="4">
        <dgm:presLayoutVars>
          <dgm:chMax val="0"/>
          <dgm:chPref val="0"/>
          <dgm:bulletEnabled val="1"/>
        </dgm:presLayoutVars>
      </dgm:prSet>
      <dgm:spPr/>
    </dgm:pt>
    <dgm:pt modelId="{8DAB9E82-F343-4FDC-BC7E-ED9BC6E63DAC}" type="pres">
      <dgm:prSet presAssocID="{7BFAE9C6-2893-412D-86FD-002855390AD7}" presName="quad4" presStyleLbl="node1" presStyleIdx="3" presStyleCnt="4">
        <dgm:presLayoutVars>
          <dgm:chMax val="0"/>
          <dgm:chPref val="0"/>
          <dgm:bulletEnabled val="1"/>
        </dgm:presLayoutVars>
      </dgm:prSet>
      <dgm:spPr/>
    </dgm:pt>
  </dgm:ptLst>
  <dgm:cxnLst>
    <dgm:cxn modelId="{A9AB8810-DD49-4434-B2BF-0CC0F3F54222}" srcId="{7BFAE9C6-2893-412D-86FD-002855390AD7}" destId="{24EB3B93-6892-43B4-BFB6-B948524780E6}" srcOrd="2" destOrd="0" parTransId="{F0F45A3B-A3C3-4EE7-96A2-1980927C6591}" sibTransId="{7A70DEF1-240B-43A9-AC9C-E1D8ECA0A59B}"/>
    <dgm:cxn modelId="{3BF96027-6A51-4F44-9673-FB144C6826EB}" srcId="{7BFAE9C6-2893-412D-86FD-002855390AD7}" destId="{4FA25FC8-6219-49A8-A7F0-BD90690C2EA5}" srcOrd="1" destOrd="0" parTransId="{4EED4296-310E-4C99-BB81-57723C5DA554}" sibTransId="{071BF629-4097-43E6-8C83-B4AA290EA698}"/>
    <dgm:cxn modelId="{A2AD6E32-2C18-4F51-9F27-91C9F264CD78}" srcId="{7BFAE9C6-2893-412D-86FD-002855390AD7}" destId="{98D372C2-6232-4BCB-AE21-A3984DE29206}" srcOrd="5" destOrd="0" parTransId="{7B32239F-CEAD-41BF-B7C0-B89D07C57D54}" sibTransId="{DD390361-87BF-447F-B5CE-6253D7476AA5}"/>
    <dgm:cxn modelId="{B8D0BA39-EE00-49CE-8874-C687B9DA652F}" type="presOf" srcId="{4FA25FC8-6219-49A8-A7F0-BD90690C2EA5}" destId="{CD2897F9-3BCA-4C78-9AA0-A0CFF787B37E}" srcOrd="0" destOrd="0" presId="urn:microsoft.com/office/officeart/2005/8/layout/matrix3"/>
    <dgm:cxn modelId="{92CCB86F-362D-4734-B34E-37AB865FEEEB}" type="presOf" srcId="{7BFAE9C6-2893-412D-86FD-002855390AD7}" destId="{330EB011-032D-4D6C-89CE-6F4E5620BE01}" srcOrd="0" destOrd="0" presId="urn:microsoft.com/office/officeart/2005/8/layout/matrix3"/>
    <dgm:cxn modelId="{8571B870-F97B-48A2-B564-BBC07E6F202E}" type="presOf" srcId="{24EB3B93-6892-43B4-BFB6-B948524780E6}" destId="{0A2E474E-47D7-4870-9146-F03AD8EE859A}" srcOrd="0" destOrd="0" presId="urn:microsoft.com/office/officeart/2005/8/layout/matrix3"/>
    <dgm:cxn modelId="{0D34C496-55D2-4A2F-9770-0942E10E8687}" srcId="{133C88F1-B03E-4C0E-9AB8-262E01D061B7}" destId="{3AFE0255-4E64-41DB-AEFA-2F43020C0A91}" srcOrd="1" destOrd="0" parTransId="{8B1934DA-B60C-4325-9532-177A0F1478A8}" sibTransId="{CFEFEFC9-A244-4927-BF98-6907E03DDFB1}"/>
    <dgm:cxn modelId="{0C763AA9-E0E0-44B6-9758-27D84C4DF051}" srcId="{7BFAE9C6-2893-412D-86FD-002855390AD7}" destId="{AE009C22-B377-4257-A951-57257FFD12B5}" srcOrd="0" destOrd="0" parTransId="{3ACF275F-EF2E-42A7-9916-43210CB0EF5C}" sibTransId="{1EA074F2-996D-4AAA-B1AE-0863ABAF76F2}"/>
    <dgm:cxn modelId="{A869E6B6-89DA-4D7F-BC98-13F6D7E4F78E}" type="presOf" srcId="{AE009C22-B377-4257-A951-57257FFD12B5}" destId="{1D83EB06-7CCF-4F00-A93A-02E3CEC8F3EE}" srcOrd="0" destOrd="0" presId="urn:microsoft.com/office/officeart/2005/8/layout/matrix3"/>
    <dgm:cxn modelId="{B3B4D5B7-70DC-4EC8-B0FD-66B8F176E1B8}" srcId="{133C88F1-B03E-4C0E-9AB8-262E01D061B7}" destId="{131D2F22-7AF7-4315-BD87-A93ED9D284A7}" srcOrd="2" destOrd="0" parTransId="{A62F2993-DD70-4697-A2AB-20422F90B6CE}" sibTransId="{5F87B7FD-4711-4668-A023-D18BF3E66B7A}"/>
    <dgm:cxn modelId="{32C475B8-1341-44BD-8141-D0EE35C0786E}" srcId="{133C88F1-B03E-4C0E-9AB8-262E01D061B7}" destId="{42AE76B9-9496-48DE-A153-51C93716D900}" srcOrd="0" destOrd="0" parTransId="{E422E8CF-5602-4CB3-9B52-2878B5297525}" sibTransId="{CCD88085-3A1E-493D-AE79-6F832DF859B2}"/>
    <dgm:cxn modelId="{3553F9D4-424D-438B-80E0-8923ADEF79E5}" type="presOf" srcId="{F90C94B2-BE7E-42E3-A919-DCF2B68679EC}" destId="{8DAB9E82-F343-4FDC-BC7E-ED9BC6E63DAC}" srcOrd="0" destOrd="0" presId="urn:microsoft.com/office/officeart/2005/8/layout/matrix3"/>
    <dgm:cxn modelId="{8EA101E5-ED7C-46D0-9541-63697002903D}" srcId="{7BFAE9C6-2893-412D-86FD-002855390AD7}" destId="{133C88F1-B03E-4C0E-9AB8-262E01D061B7}" srcOrd="6" destOrd="0" parTransId="{17BEC103-E41F-4D22-B12E-384E986A3828}" sibTransId="{F91F5E0F-1A6E-40B3-8293-2135004D0F3D}"/>
    <dgm:cxn modelId="{FE2F8FE6-66B8-4245-B565-F75318720CBD}" srcId="{7BFAE9C6-2893-412D-86FD-002855390AD7}" destId="{0769C83F-3B24-4F76-9079-20ADBF7E7772}" srcOrd="4" destOrd="0" parTransId="{D89B5DC6-5823-4F56-932F-8F3B58F3CA66}" sibTransId="{AAC3C390-4742-454D-9EE9-1124EBE55365}"/>
    <dgm:cxn modelId="{538B52F3-E1C8-4625-ABBF-DCA7FDF42D42}" srcId="{7BFAE9C6-2893-412D-86FD-002855390AD7}" destId="{F90C94B2-BE7E-42E3-A919-DCF2B68679EC}" srcOrd="3" destOrd="0" parTransId="{A8755ADD-A35A-4DBF-A191-E0832E856671}" sibTransId="{B930D229-3C69-4809-B31F-A030A998AF79}"/>
    <dgm:cxn modelId="{FABB9C37-6346-4A7C-87A1-2A5869E91DAB}" type="presParOf" srcId="{330EB011-032D-4D6C-89CE-6F4E5620BE01}" destId="{43887BC7-F593-4701-82B5-13AA875706CB}" srcOrd="0" destOrd="0" presId="urn:microsoft.com/office/officeart/2005/8/layout/matrix3"/>
    <dgm:cxn modelId="{4DBF4696-9665-498F-9DF5-C5A6FF5F61B3}" type="presParOf" srcId="{330EB011-032D-4D6C-89CE-6F4E5620BE01}" destId="{1D83EB06-7CCF-4F00-A93A-02E3CEC8F3EE}" srcOrd="1" destOrd="0" presId="urn:microsoft.com/office/officeart/2005/8/layout/matrix3"/>
    <dgm:cxn modelId="{CF0B22C3-EC04-4B1B-8E77-B4F420A4CDCD}" type="presParOf" srcId="{330EB011-032D-4D6C-89CE-6F4E5620BE01}" destId="{CD2897F9-3BCA-4C78-9AA0-A0CFF787B37E}" srcOrd="2" destOrd="0" presId="urn:microsoft.com/office/officeart/2005/8/layout/matrix3"/>
    <dgm:cxn modelId="{C24B0F4C-1063-4931-861F-8DA3EB59A419}" type="presParOf" srcId="{330EB011-032D-4D6C-89CE-6F4E5620BE01}" destId="{0A2E474E-47D7-4870-9146-F03AD8EE859A}" srcOrd="3" destOrd="0" presId="urn:microsoft.com/office/officeart/2005/8/layout/matrix3"/>
    <dgm:cxn modelId="{087A8B1C-E28F-496B-B65E-AE66DAA61172}" type="presParOf" srcId="{330EB011-032D-4D6C-89CE-6F4E5620BE01}" destId="{8DAB9E82-F343-4FDC-BC7E-ED9BC6E63DAC}"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989FBE-B5B1-48C5-9961-79C06304BCAE}" type="doc">
      <dgm:prSet loTypeId="urn:microsoft.com/office/officeart/2005/8/layout/default" loCatId="list" qsTypeId="urn:microsoft.com/office/officeart/2005/8/quickstyle/3d3" qsCatId="3D" csTypeId="urn:microsoft.com/office/officeart/2005/8/colors/colorful4" csCatId="colorful" phldr="1"/>
      <dgm:spPr/>
      <dgm:t>
        <a:bodyPr/>
        <a:lstStyle/>
        <a:p>
          <a:endParaRPr lang="en-US"/>
        </a:p>
      </dgm:t>
    </dgm:pt>
    <dgm:pt modelId="{330FA6E9-DAD2-4BB1-8371-B92DC32CE204}">
      <dgm:prSet/>
      <dgm:spPr/>
      <dgm:t>
        <a:bodyPr/>
        <a:lstStyle/>
        <a:p>
          <a:r>
            <a:rPr lang="en-US" dirty="0"/>
            <a:t>These viruses have a unique replication strategy that involves the synthesis of +</a:t>
          </a:r>
          <a:r>
            <a:rPr lang="en-US" dirty="0" err="1"/>
            <a:t>ssRNA</a:t>
          </a:r>
          <a:r>
            <a:rPr lang="en-US" dirty="0"/>
            <a:t> from a -</a:t>
          </a:r>
          <a:r>
            <a:rPr lang="en-US" dirty="0" err="1"/>
            <a:t>ssRNA</a:t>
          </a:r>
          <a:r>
            <a:rPr lang="en-US" dirty="0"/>
            <a:t> template. This additional step in the replication process provides potential targets for antiviral therapies. Understanding this unique replication mechanism is crucial for the development of antiviral therapies.</a:t>
          </a:r>
        </a:p>
      </dgm:t>
    </dgm:pt>
    <dgm:pt modelId="{EFBC2C61-89E8-44E3-90F6-420C058894CE}" type="parTrans" cxnId="{8A16BF57-B746-4C0E-9E3A-105C476E3C16}">
      <dgm:prSet/>
      <dgm:spPr/>
      <dgm:t>
        <a:bodyPr/>
        <a:lstStyle/>
        <a:p>
          <a:endParaRPr lang="en-IN"/>
        </a:p>
      </dgm:t>
    </dgm:pt>
    <dgm:pt modelId="{B02C2519-25B4-4F27-A83F-CD0A4FF0746F}" type="sibTrans" cxnId="{8A16BF57-B746-4C0E-9E3A-105C476E3C16}">
      <dgm:prSet/>
      <dgm:spPr/>
      <dgm:t>
        <a:bodyPr/>
        <a:lstStyle/>
        <a:p>
          <a:endParaRPr lang="en-IN"/>
        </a:p>
      </dgm:t>
    </dgm:pt>
    <dgm:pt modelId="{AB33C0AB-BE53-4390-A69A-27C78ADB464A}">
      <dgm:prSet/>
      <dgm:spPr/>
      <dgm:t>
        <a:bodyPr/>
        <a:lstStyle/>
        <a:p>
          <a:r>
            <a:rPr lang="en-IN" b="1"/>
            <a:t>Genome</a:t>
          </a:r>
          <a:r>
            <a:rPr lang="en-IN"/>
            <a:t>: Negative-Sense Single-Stranded RNA (-ssRNA)</a:t>
          </a:r>
          <a:endParaRPr lang="en-IN" dirty="0"/>
        </a:p>
      </dgm:t>
    </dgm:pt>
    <dgm:pt modelId="{7A704DEE-30F1-4C96-9C00-B977A785B2BC}" type="parTrans" cxnId="{37E4B248-0CAC-4940-AAEF-A22F35499363}">
      <dgm:prSet/>
      <dgm:spPr/>
      <dgm:t>
        <a:bodyPr/>
        <a:lstStyle/>
        <a:p>
          <a:endParaRPr lang="en-IN"/>
        </a:p>
      </dgm:t>
    </dgm:pt>
    <dgm:pt modelId="{44D50049-6F1F-41B5-A1A7-1484B57F3D15}" type="sibTrans" cxnId="{37E4B248-0CAC-4940-AAEF-A22F35499363}">
      <dgm:prSet/>
      <dgm:spPr/>
      <dgm:t>
        <a:bodyPr/>
        <a:lstStyle/>
        <a:p>
          <a:endParaRPr lang="en-IN"/>
        </a:p>
      </dgm:t>
    </dgm:pt>
    <dgm:pt modelId="{6BE987CD-E5B5-449A-9EE6-FD5934965AEE}">
      <dgm:prSet/>
      <dgm:spPr/>
      <dgm:t>
        <a:bodyPr/>
        <a:lstStyle/>
        <a:p>
          <a:r>
            <a:rPr lang="en-IN" b="1"/>
            <a:t>Replication</a:t>
          </a:r>
          <a:r>
            <a:rPr lang="en-IN"/>
            <a:t>: These viruses must first transcribe their -ssRNA into positive-sense RNA (+ssRNA) for protein synthesis. This is done using a viral enzyme called RNA-dependent RNA polymerase.</a:t>
          </a:r>
          <a:endParaRPr lang="en-IN" dirty="0"/>
        </a:p>
      </dgm:t>
    </dgm:pt>
    <dgm:pt modelId="{DEF5EACB-0C63-4FA9-B984-1C8D38B37129}" type="parTrans" cxnId="{B496C661-FD96-47E6-87E6-0C502CDCDBC4}">
      <dgm:prSet/>
      <dgm:spPr/>
      <dgm:t>
        <a:bodyPr/>
        <a:lstStyle/>
        <a:p>
          <a:endParaRPr lang="en-IN"/>
        </a:p>
      </dgm:t>
    </dgm:pt>
    <dgm:pt modelId="{CF34042F-7A39-4CA8-A4C4-3FA99E73B84C}" type="sibTrans" cxnId="{B496C661-FD96-47E6-87E6-0C502CDCDBC4}">
      <dgm:prSet/>
      <dgm:spPr/>
      <dgm:t>
        <a:bodyPr/>
        <a:lstStyle/>
        <a:p>
          <a:endParaRPr lang="en-IN"/>
        </a:p>
      </dgm:t>
    </dgm:pt>
    <dgm:pt modelId="{811FA778-7E34-450A-AB71-F639E7017C69}">
      <dgm:prSet/>
      <dgm:spPr/>
      <dgm:t>
        <a:bodyPr/>
        <a:lstStyle/>
        <a:p>
          <a:r>
            <a:rPr lang="en-IN" b="1" dirty="0"/>
            <a:t>Examples</a:t>
          </a:r>
          <a:r>
            <a:rPr lang="en-IN" dirty="0"/>
            <a:t>: Influenza virus, which causes the flu, and Ebola virus, which causes Ebola virus disease, are both examples of -</a:t>
          </a:r>
          <a:r>
            <a:rPr lang="en-IN" dirty="0" err="1"/>
            <a:t>ssRNA</a:t>
          </a:r>
          <a:r>
            <a:rPr lang="en-IN" dirty="0"/>
            <a:t> viruses.</a:t>
          </a:r>
        </a:p>
      </dgm:t>
    </dgm:pt>
    <dgm:pt modelId="{F6F2DB70-947C-445F-A264-7AEE8A4DD967}" type="parTrans" cxnId="{D7318420-D35C-493A-BA7C-D649FD9658BE}">
      <dgm:prSet/>
      <dgm:spPr/>
      <dgm:t>
        <a:bodyPr/>
        <a:lstStyle/>
        <a:p>
          <a:endParaRPr lang="en-IN"/>
        </a:p>
      </dgm:t>
    </dgm:pt>
    <dgm:pt modelId="{6EC26D1D-0549-4373-B33A-9CB7DF46D0D0}" type="sibTrans" cxnId="{D7318420-D35C-493A-BA7C-D649FD9658BE}">
      <dgm:prSet/>
      <dgm:spPr/>
      <dgm:t>
        <a:bodyPr/>
        <a:lstStyle/>
        <a:p>
          <a:endParaRPr lang="en-IN"/>
        </a:p>
      </dgm:t>
    </dgm:pt>
    <dgm:pt modelId="{4571963E-05D6-410F-880C-FFE1805ADBA9}" type="pres">
      <dgm:prSet presAssocID="{E2989FBE-B5B1-48C5-9961-79C06304BCAE}" presName="diagram" presStyleCnt="0">
        <dgm:presLayoutVars>
          <dgm:dir/>
          <dgm:resizeHandles val="exact"/>
        </dgm:presLayoutVars>
      </dgm:prSet>
      <dgm:spPr/>
    </dgm:pt>
    <dgm:pt modelId="{033A7808-D800-45C6-AF54-96BD8F9B49BE}" type="pres">
      <dgm:prSet presAssocID="{330FA6E9-DAD2-4BB1-8371-B92DC32CE204}" presName="node" presStyleLbl="node1" presStyleIdx="0" presStyleCnt="4">
        <dgm:presLayoutVars>
          <dgm:bulletEnabled val="1"/>
        </dgm:presLayoutVars>
      </dgm:prSet>
      <dgm:spPr/>
    </dgm:pt>
    <dgm:pt modelId="{023C3E41-9BD4-4B10-BF06-BD82334A1A8D}" type="pres">
      <dgm:prSet presAssocID="{B02C2519-25B4-4F27-A83F-CD0A4FF0746F}" presName="sibTrans" presStyleCnt="0"/>
      <dgm:spPr/>
    </dgm:pt>
    <dgm:pt modelId="{2A159B70-DD4C-4EAB-A7CC-CE9226F33476}" type="pres">
      <dgm:prSet presAssocID="{AB33C0AB-BE53-4390-A69A-27C78ADB464A}" presName="node" presStyleLbl="node1" presStyleIdx="1" presStyleCnt="4">
        <dgm:presLayoutVars>
          <dgm:bulletEnabled val="1"/>
        </dgm:presLayoutVars>
      </dgm:prSet>
      <dgm:spPr/>
    </dgm:pt>
    <dgm:pt modelId="{781D23FA-F473-496D-BD18-6E5FA298630D}" type="pres">
      <dgm:prSet presAssocID="{44D50049-6F1F-41B5-A1A7-1484B57F3D15}" presName="sibTrans" presStyleCnt="0"/>
      <dgm:spPr/>
    </dgm:pt>
    <dgm:pt modelId="{D8FF5965-CB6B-400A-9D12-4B0FA79FA35F}" type="pres">
      <dgm:prSet presAssocID="{6BE987CD-E5B5-449A-9EE6-FD5934965AEE}" presName="node" presStyleLbl="node1" presStyleIdx="2" presStyleCnt="4">
        <dgm:presLayoutVars>
          <dgm:bulletEnabled val="1"/>
        </dgm:presLayoutVars>
      </dgm:prSet>
      <dgm:spPr/>
    </dgm:pt>
    <dgm:pt modelId="{A6813201-A27E-4757-9088-D3B3D4FE4480}" type="pres">
      <dgm:prSet presAssocID="{CF34042F-7A39-4CA8-A4C4-3FA99E73B84C}" presName="sibTrans" presStyleCnt="0"/>
      <dgm:spPr/>
    </dgm:pt>
    <dgm:pt modelId="{3F6E5272-0D1B-4C00-92E8-B82B6C6915DD}" type="pres">
      <dgm:prSet presAssocID="{811FA778-7E34-450A-AB71-F639E7017C69}" presName="node" presStyleLbl="node1" presStyleIdx="3" presStyleCnt="4">
        <dgm:presLayoutVars>
          <dgm:bulletEnabled val="1"/>
        </dgm:presLayoutVars>
      </dgm:prSet>
      <dgm:spPr/>
    </dgm:pt>
  </dgm:ptLst>
  <dgm:cxnLst>
    <dgm:cxn modelId="{D7318420-D35C-493A-BA7C-D649FD9658BE}" srcId="{E2989FBE-B5B1-48C5-9961-79C06304BCAE}" destId="{811FA778-7E34-450A-AB71-F639E7017C69}" srcOrd="3" destOrd="0" parTransId="{F6F2DB70-947C-445F-A264-7AEE8A4DD967}" sibTransId="{6EC26D1D-0549-4373-B33A-9CB7DF46D0D0}"/>
    <dgm:cxn modelId="{B496C661-FD96-47E6-87E6-0C502CDCDBC4}" srcId="{E2989FBE-B5B1-48C5-9961-79C06304BCAE}" destId="{6BE987CD-E5B5-449A-9EE6-FD5934965AEE}" srcOrd="2" destOrd="0" parTransId="{DEF5EACB-0C63-4FA9-B984-1C8D38B37129}" sibTransId="{CF34042F-7A39-4CA8-A4C4-3FA99E73B84C}"/>
    <dgm:cxn modelId="{4FBC8648-2C27-497E-91AC-93918106F8AA}" type="presOf" srcId="{6BE987CD-E5B5-449A-9EE6-FD5934965AEE}" destId="{D8FF5965-CB6B-400A-9D12-4B0FA79FA35F}" srcOrd="0" destOrd="0" presId="urn:microsoft.com/office/officeart/2005/8/layout/default"/>
    <dgm:cxn modelId="{37E4B248-0CAC-4940-AAEF-A22F35499363}" srcId="{E2989FBE-B5B1-48C5-9961-79C06304BCAE}" destId="{AB33C0AB-BE53-4390-A69A-27C78ADB464A}" srcOrd="1" destOrd="0" parTransId="{7A704DEE-30F1-4C96-9C00-B977A785B2BC}" sibTransId="{44D50049-6F1F-41B5-A1A7-1484B57F3D15}"/>
    <dgm:cxn modelId="{BA6C0B6C-C526-406F-8309-C5057DCC0A10}" type="presOf" srcId="{AB33C0AB-BE53-4390-A69A-27C78ADB464A}" destId="{2A159B70-DD4C-4EAB-A7CC-CE9226F33476}" srcOrd="0" destOrd="0" presId="urn:microsoft.com/office/officeart/2005/8/layout/default"/>
    <dgm:cxn modelId="{8A16BF57-B746-4C0E-9E3A-105C476E3C16}" srcId="{E2989FBE-B5B1-48C5-9961-79C06304BCAE}" destId="{330FA6E9-DAD2-4BB1-8371-B92DC32CE204}" srcOrd="0" destOrd="0" parTransId="{EFBC2C61-89E8-44E3-90F6-420C058894CE}" sibTransId="{B02C2519-25B4-4F27-A83F-CD0A4FF0746F}"/>
    <dgm:cxn modelId="{BE49D882-1AD6-48F4-AF38-C49C95ADEE6B}" type="presOf" srcId="{330FA6E9-DAD2-4BB1-8371-B92DC32CE204}" destId="{033A7808-D800-45C6-AF54-96BD8F9B49BE}" srcOrd="0" destOrd="0" presId="urn:microsoft.com/office/officeart/2005/8/layout/default"/>
    <dgm:cxn modelId="{67AAC798-5B4C-425B-A210-707464C4183D}" type="presOf" srcId="{811FA778-7E34-450A-AB71-F639E7017C69}" destId="{3F6E5272-0D1B-4C00-92E8-B82B6C6915DD}" srcOrd="0" destOrd="0" presId="urn:microsoft.com/office/officeart/2005/8/layout/default"/>
    <dgm:cxn modelId="{481FFFBC-ACF6-478D-BF20-7295581BF87C}" type="presOf" srcId="{E2989FBE-B5B1-48C5-9961-79C06304BCAE}" destId="{4571963E-05D6-410F-880C-FFE1805ADBA9}" srcOrd="0" destOrd="0" presId="urn:microsoft.com/office/officeart/2005/8/layout/default"/>
    <dgm:cxn modelId="{3D9CD199-AA54-4040-920F-5695CA8BE96A}" type="presParOf" srcId="{4571963E-05D6-410F-880C-FFE1805ADBA9}" destId="{033A7808-D800-45C6-AF54-96BD8F9B49BE}" srcOrd="0" destOrd="0" presId="urn:microsoft.com/office/officeart/2005/8/layout/default"/>
    <dgm:cxn modelId="{77C69AC1-8BC8-4E0A-A22E-28D1EDD4F7DF}" type="presParOf" srcId="{4571963E-05D6-410F-880C-FFE1805ADBA9}" destId="{023C3E41-9BD4-4B10-BF06-BD82334A1A8D}" srcOrd="1" destOrd="0" presId="urn:microsoft.com/office/officeart/2005/8/layout/default"/>
    <dgm:cxn modelId="{82330D47-0DC5-46CA-AB1F-0B4EA8E6083C}" type="presParOf" srcId="{4571963E-05D6-410F-880C-FFE1805ADBA9}" destId="{2A159B70-DD4C-4EAB-A7CC-CE9226F33476}" srcOrd="2" destOrd="0" presId="urn:microsoft.com/office/officeart/2005/8/layout/default"/>
    <dgm:cxn modelId="{C0CACE6E-BFC7-43BE-876F-3AE970593806}" type="presParOf" srcId="{4571963E-05D6-410F-880C-FFE1805ADBA9}" destId="{781D23FA-F473-496D-BD18-6E5FA298630D}" srcOrd="3" destOrd="0" presId="urn:microsoft.com/office/officeart/2005/8/layout/default"/>
    <dgm:cxn modelId="{EECC06CA-46E4-4580-B665-4A841B20EEA6}" type="presParOf" srcId="{4571963E-05D6-410F-880C-FFE1805ADBA9}" destId="{D8FF5965-CB6B-400A-9D12-4B0FA79FA35F}" srcOrd="4" destOrd="0" presId="urn:microsoft.com/office/officeart/2005/8/layout/default"/>
    <dgm:cxn modelId="{E23A929E-C3D4-4AE7-B492-3A3F71998795}" type="presParOf" srcId="{4571963E-05D6-410F-880C-FFE1805ADBA9}" destId="{A6813201-A27E-4757-9088-D3B3D4FE4480}" srcOrd="5" destOrd="0" presId="urn:microsoft.com/office/officeart/2005/8/layout/default"/>
    <dgm:cxn modelId="{15FADCFA-D3C1-4EDE-87A7-11B952DF7FE3}" type="presParOf" srcId="{4571963E-05D6-410F-880C-FFE1805ADBA9}" destId="{3F6E5272-0D1B-4C00-92E8-B82B6C6915DD}"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FAE9C6-2893-412D-86FD-002855390AD7}" type="doc">
      <dgm:prSet loTypeId="urn:microsoft.com/office/officeart/2005/8/layout/matrix3" loCatId="matrix" qsTypeId="urn:microsoft.com/office/officeart/2005/8/quickstyle/3d3" qsCatId="3D" csTypeId="urn:microsoft.com/office/officeart/2005/8/colors/colorful4" csCatId="colorful" phldr="1"/>
      <dgm:spPr/>
      <dgm:t>
        <a:bodyPr/>
        <a:lstStyle/>
        <a:p>
          <a:endParaRPr lang="en-US"/>
        </a:p>
      </dgm:t>
    </dgm:pt>
    <dgm:pt modelId="{D9702E4C-3076-4877-93D2-F4240381BBB4}">
      <dgm:prSet/>
      <dgm:spPr/>
      <dgm:t>
        <a:bodyPr/>
        <a:lstStyle/>
        <a:p>
          <a:r>
            <a:rPr lang="en-US" dirty="0"/>
            <a:t>Retroviruses are unique in their ability to integrate their genome into the host’s DNA, which allows them to persist in the host cell indefinitely. This makes them particularly challenging to treat, but also provides unique targets for antiviral therapies. Understanding this unique replication mechanism is crucial for the development of antiviral therapies.</a:t>
          </a:r>
        </a:p>
      </dgm:t>
    </dgm:pt>
    <dgm:pt modelId="{892DB329-99B0-46CB-81A4-3BF1595488CA}" type="parTrans" cxnId="{5CAE7DE2-2762-466E-BD9F-03FC9666CAEB}">
      <dgm:prSet/>
      <dgm:spPr/>
      <dgm:t>
        <a:bodyPr/>
        <a:lstStyle/>
        <a:p>
          <a:endParaRPr lang="en-IN"/>
        </a:p>
      </dgm:t>
    </dgm:pt>
    <dgm:pt modelId="{AF02058F-531B-4C9A-A657-A2A25BEA3BCB}" type="sibTrans" cxnId="{5CAE7DE2-2762-466E-BD9F-03FC9666CAEB}">
      <dgm:prSet/>
      <dgm:spPr/>
      <dgm:t>
        <a:bodyPr/>
        <a:lstStyle/>
        <a:p>
          <a:endParaRPr lang="en-IN"/>
        </a:p>
      </dgm:t>
    </dgm:pt>
    <dgm:pt modelId="{6B6C2DAC-C2A1-491F-9D55-54E589A14FD9}">
      <dgm:prSet/>
      <dgm:spPr/>
      <dgm:t>
        <a:bodyPr/>
        <a:lstStyle/>
        <a:p>
          <a:r>
            <a:rPr lang="en-US" b="1" dirty="0"/>
            <a:t>Genome</a:t>
          </a:r>
          <a:r>
            <a:rPr lang="en-US" dirty="0"/>
            <a:t>: Positive-Sense Single-Stranded RNA (+</a:t>
          </a:r>
          <a:r>
            <a:rPr lang="en-US" dirty="0" err="1"/>
            <a:t>ssRNA</a:t>
          </a:r>
          <a:r>
            <a:rPr lang="en-US" dirty="0"/>
            <a:t>) with reverse transcriptase. This enzyme is unique to retroviruses and allows them to convert their RNA genome into DNA.</a:t>
          </a:r>
        </a:p>
      </dgm:t>
    </dgm:pt>
    <dgm:pt modelId="{7678F142-AC6D-4A10-BEAE-7A2BC31E440A}" type="parTrans" cxnId="{E79149BA-EC18-4812-A29E-46F7AD2F704F}">
      <dgm:prSet/>
      <dgm:spPr/>
      <dgm:t>
        <a:bodyPr/>
        <a:lstStyle/>
        <a:p>
          <a:endParaRPr lang="en-IN"/>
        </a:p>
      </dgm:t>
    </dgm:pt>
    <dgm:pt modelId="{FABC91BA-C4D8-4489-99E6-8C780F96121A}" type="sibTrans" cxnId="{E79149BA-EC18-4812-A29E-46F7AD2F704F}">
      <dgm:prSet/>
      <dgm:spPr/>
      <dgm:t>
        <a:bodyPr/>
        <a:lstStyle/>
        <a:p>
          <a:endParaRPr lang="en-IN"/>
        </a:p>
      </dgm:t>
    </dgm:pt>
    <dgm:pt modelId="{649B066E-E4D6-4F2C-9F18-52B86A1FCD39}">
      <dgm:prSet/>
      <dgm:spPr/>
      <dgm:t>
        <a:bodyPr/>
        <a:lstStyle/>
        <a:p>
          <a:r>
            <a:rPr lang="en-US" b="1" dirty="0"/>
            <a:t>Replication</a:t>
          </a:r>
          <a:r>
            <a:rPr lang="en-US" dirty="0"/>
            <a:t>: Retroviruses have a unique replication process. They convert their RNA genome into DNA using the enzyme reverse transcriptase. This newly synthesized DNA is then integrated into the host cell’s genome, where it can be transcribed and translated using the host’s machinery.</a:t>
          </a:r>
        </a:p>
      </dgm:t>
    </dgm:pt>
    <dgm:pt modelId="{80EFD275-3040-4732-B51E-A57BA15E7121}" type="parTrans" cxnId="{AA789889-2A12-4B9F-8AC9-FA91E7AC58F5}">
      <dgm:prSet/>
      <dgm:spPr/>
      <dgm:t>
        <a:bodyPr/>
        <a:lstStyle/>
        <a:p>
          <a:endParaRPr lang="en-IN"/>
        </a:p>
      </dgm:t>
    </dgm:pt>
    <dgm:pt modelId="{DCF00F87-3234-473A-9090-0516874B489A}" type="sibTrans" cxnId="{AA789889-2A12-4B9F-8AC9-FA91E7AC58F5}">
      <dgm:prSet/>
      <dgm:spPr/>
      <dgm:t>
        <a:bodyPr/>
        <a:lstStyle/>
        <a:p>
          <a:endParaRPr lang="en-IN"/>
        </a:p>
      </dgm:t>
    </dgm:pt>
    <dgm:pt modelId="{9BA424E8-0284-4905-821D-939FD5E4B7CB}">
      <dgm:prSet/>
      <dgm:spPr/>
      <dgm:t>
        <a:bodyPr/>
        <a:lstStyle/>
        <a:p>
          <a:r>
            <a:rPr lang="en-US" b="1" dirty="0"/>
            <a:t>Examples</a:t>
          </a:r>
          <a:r>
            <a:rPr lang="en-US" dirty="0"/>
            <a:t>: The most well-known example of a retrovirus is the Human Immunodeficiency Virus (HIV), which causes AIDS.</a:t>
          </a:r>
          <a:endParaRPr lang="en-IN" dirty="0"/>
        </a:p>
      </dgm:t>
    </dgm:pt>
    <dgm:pt modelId="{F70BCE9F-9D42-4537-994D-4242CF3F4E87}" type="parTrans" cxnId="{AB318151-8002-41F0-B530-E93078CD5C1E}">
      <dgm:prSet/>
      <dgm:spPr/>
      <dgm:t>
        <a:bodyPr/>
        <a:lstStyle/>
        <a:p>
          <a:endParaRPr lang="en-IN"/>
        </a:p>
      </dgm:t>
    </dgm:pt>
    <dgm:pt modelId="{93F8DD72-D0E2-4857-BF69-58386E72C525}" type="sibTrans" cxnId="{AB318151-8002-41F0-B530-E93078CD5C1E}">
      <dgm:prSet/>
      <dgm:spPr/>
      <dgm:t>
        <a:bodyPr/>
        <a:lstStyle/>
        <a:p>
          <a:endParaRPr lang="en-IN"/>
        </a:p>
      </dgm:t>
    </dgm:pt>
    <dgm:pt modelId="{330EB011-032D-4D6C-89CE-6F4E5620BE01}" type="pres">
      <dgm:prSet presAssocID="{7BFAE9C6-2893-412D-86FD-002855390AD7}" presName="matrix" presStyleCnt="0">
        <dgm:presLayoutVars>
          <dgm:chMax val="1"/>
          <dgm:dir/>
          <dgm:resizeHandles val="exact"/>
        </dgm:presLayoutVars>
      </dgm:prSet>
      <dgm:spPr/>
    </dgm:pt>
    <dgm:pt modelId="{E0E4CF13-4064-4625-B09C-2E2E6FBDC1A5}" type="pres">
      <dgm:prSet presAssocID="{7BFAE9C6-2893-412D-86FD-002855390AD7}" presName="diamond" presStyleLbl="bgShp" presStyleIdx="0" presStyleCnt="1"/>
      <dgm:spPr/>
    </dgm:pt>
    <dgm:pt modelId="{046BDA07-852C-4595-9A67-37916D175E70}" type="pres">
      <dgm:prSet presAssocID="{7BFAE9C6-2893-412D-86FD-002855390AD7}" presName="quad1" presStyleLbl="node1" presStyleIdx="0" presStyleCnt="4">
        <dgm:presLayoutVars>
          <dgm:chMax val="0"/>
          <dgm:chPref val="0"/>
          <dgm:bulletEnabled val="1"/>
        </dgm:presLayoutVars>
      </dgm:prSet>
      <dgm:spPr/>
    </dgm:pt>
    <dgm:pt modelId="{ABD2697B-D337-44F6-A629-8AEF2216887A}" type="pres">
      <dgm:prSet presAssocID="{7BFAE9C6-2893-412D-86FD-002855390AD7}" presName="quad2" presStyleLbl="node1" presStyleIdx="1" presStyleCnt="4">
        <dgm:presLayoutVars>
          <dgm:chMax val="0"/>
          <dgm:chPref val="0"/>
          <dgm:bulletEnabled val="1"/>
        </dgm:presLayoutVars>
      </dgm:prSet>
      <dgm:spPr/>
    </dgm:pt>
    <dgm:pt modelId="{4923245F-30A1-4195-BEC7-3A763375B7D8}" type="pres">
      <dgm:prSet presAssocID="{7BFAE9C6-2893-412D-86FD-002855390AD7}" presName="quad3" presStyleLbl="node1" presStyleIdx="2" presStyleCnt="4">
        <dgm:presLayoutVars>
          <dgm:chMax val="0"/>
          <dgm:chPref val="0"/>
          <dgm:bulletEnabled val="1"/>
        </dgm:presLayoutVars>
      </dgm:prSet>
      <dgm:spPr/>
    </dgm:pt>
    <dgm:pt modelId="{68A46B9E-660A-4E0C-85AC-7DEE30A706AC}" type="pres">
      <dgm:prSet presAssocID="{7BFAE9C6-2893-412D-86FD-002855390AD7}" presName="quad4" presStyleLbl="node1" presStyleIdx="3" presStyleCnt="4">
        <dgm:presLayoutVars>
          <dgm:chMax val="0"/>
          <dgm:chPref val="0"/>
          <dgm:bulletEnabled val="1"/>
        </dgm:presLayoutVars>
      </dgm:prSet>
      <dgm:spPr/>
    </dgm:pt>
  </dgm:ptLst>
  <dgm:cxnLst>
    <dgm:cxn modelId="{5F4FD91D-E093-4CFB-B8A6-B3E76E5DC1CE}" type="presOf" srcId="{D9702E4C-3076-4877-93D2-F4240381BBB4}" destId="{046BDA07-852C-4595-9A67-37916D175E70}" srcOrd="0" destOrd="0" presId="urn:microsoft.com/office/officeart/2005/8/layout/matrix3"/>
    <dgm:cxn modelId="{92CCB86F-362D-4734-B34E-37AB865FEEEB}" type="presOf" srcId="{7BFAE9C6-2893-412D-86FD-002855390AD7}" destId="{330EB011-032D-4D6C-89CE-6F4E5620BE01}" srcOrd="0" destOrd="0" presId="urn:microsoft.com/office/officeart/2005/8/layout/matrix3"/>
    <dgm:cxn modelId="{AB318151-8002-41F0-B530-E93078CD5C1E}" srcId="{7BFAE9C6-2893-412D-86FD-002855390AD7}" destId="{9BA424E8-0284-4905-821D-939FD5E4B7CB}" srcOrd="3" destOrd="0" parTransId="{F70BCE9F-9D42-4537-994D-4242CF3F4E87}" sibTransId="{93F8DD72-D0E2-4857-BF69-58386E72C525}"/>
    <dgm:cxn modelId="{AA789889-2A12-4B9F-8AC9-FA91E7AC58F5}" srcId="{7BFAE9C6-2893-412D-86FD-002855390AD7}" destId="{649B066E-E4D6-4F2C-9F18-52B86A1FCD39}" srcOrd="2" destOrd="0" parTransId="{80EFD275-3040-4732-B51E-A57BA15E7121}" sibTransId="{DCF00F87-3234-473A-9090-0516874B489A}"/>
    <dgm:cxn modelId="{EF49E59E-DFD0-4FE9-BF75-72C3DE70ED2F}" type="presOf" srcId="{649B066E-E4D6-4F2C-9F18-52B86A1FCD39}" destId="{4923245F-30A1-4195-BEC7-3A763375B7D8}" srcOrd="0" destOrd="0" presId="urn:microsoft.com/office/officeart/2005/8/layout/matrix3"/>
    <dgm:cxn modelId="{E79149BA-EC18-4812-A29E-46F7AD2F704F}" srcId="{7BFAE9C6-2893-412D-86FD-002855390AD7}" destId="{6B6C2DAC-C2A1-491F-9D55-54E589A14FD9}" srcOrd="1" destOrd="0" parTransId="{7678F142-AC6D-4A10-BEAE-7A2BC31E440A}" sibTransId="{FABC91BA-C4D8-4489-99E6-8C780F96121A}"/>
    <dgm:cxn modelId="{D36CBFC6-F24C-4FC4-9D40-F3A770B4C42F}" type="presOf" srcId="{9BA424E8-0284-4905-821D-939FD5E4B7CB}" destId="{68A46B9E-660A-4E0C-85AC-7DEE30A706AC}" srcOrd="0" destOrd="0" presId="urn:microsoft.com/office/officeart/2005/8/layout/matrix3"/>
    <dgm:cxn modelId="{B49EEAD3-1574-429F-976E-EF4D1C90A9BA}" type="presOf" srcId="{6B6C2DAC-C2A1-491F-9D55-54E589A14FD9}" destId="{ABD2697B-D337-44F6-A629-8AEF2216887A}" srcOrd="0" destOrd="0" presId="urn:microsoft.com/office/officeart/2005/8/layout/matrix3"/>
    <dgm:cxn modelId="{5CAE7DE2-2762-466E-BD9F-03FC9666CAEB}" srcId="{7BFAE9C6-2893-412D-86FD-002855390AD7}" destId="{D9702E4C-3076-4877-93D2-F4240381BBB4}" srcOrd="0" destOrd="0" parTransId="{892DB329-99B0-46CB-81A4-3BF1595488CA}" sibTransId="{AF02058F-531B-4C9A-A657-A2A25BEA3BCB}"/>
    <dgm:cxn modelId="{20DC91F8-6758-4C9F-8970-7FEBA1BE4F45}" type="presParOf" srcId="{330EB011-032D-4D6C-89CE-6F4E5620BE01}" destId="{E0E4CF13-4064-4625-B09C-2E2E6FBDC1A5}" srcOrd="0" destOrd="0" presId="urn:microsoft.com/office/officeart/2005/8/layout/matrix3"/>
    <dgm:cxn modelId="{F1B5A655-A447-4F83-B7B0-726319EBC399}" type="presParOf" srcId="{330EB011-032D-4D6C-89CE-6F4E5620BE01}" destId="{046BDA07-852C-4595-9A67-37916D175E70}" srcOrd="1" destOrd="0" presId="urn:microsoft.com/office/officeart/2005/8/layout/matrix3"/>
    <dgm:cxn modelId="{F26DFAFF-F6AC-48A5-B031-AA15DD696DEC}" type="presParOf" srcId="{330EB011-032D-4D6C-89CE-6F4E5620BE01}" destId="{ABD2697B-D337-44F6-A629-8AEF2216887A}" srcOrd="2" destOrd="0" presId="urn:microsoft.com/office/officeart/2005/8/layout/matrix3"/>
    <dgm:cxn modelId="{5E166E5F-ABDE-423A-A449-2A08032A5AC3}" type="presParOf" srcId="{330EB011-032D-4D6C-89CE-6F4E5620BE01}" destId="{4923245F-30A1-4195-BEC7-3A763375B7D8}" srcOrd="3" destOrd="0" presId="urn:microsoft.com/office/officeart/2005/8/layout/matrix3"/>
    <dgm:cxn modelId="{F8B0CC2B-999F-487D-9371-3AF0EEF49FAC}" type="presParOf" srcId="{330EB011-032D-4D6C-89CE-6F4E5620BE01}" destId="{68A46B9E-660A-4E0C-85AC-7DEE30A706AC}"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2989FBE-B5B1-48C5-9961-79C06304BCAE}" type="doc">
      <dgm:prSet loTypeId="urn:microsoft.com/office/officeart/2005/8/layout/default" loCatId="list" qsTypeId="urn:microsoft.com/office/officeart/2005/8/quickstyle/3d3" qsCatId="3D" csTypeId="urn:microsoft.com/office/officeart/2005/8/colors/colorful4" csCatId="colorful" phldr="1"/>
      <dgm:spPr/>
      <dgm:t>
        <a:bodyPr/>
        <a:lstStyle/>
        <a:p>
          <a:endParaRPr lang="en-US"/>
        </a:p>
      </dgm:t>
    </dgm:pt>
    <dgm:pt modelId="{E61F3A3E-30C8-441E-8535-F1815F826293}">
      <dgm:prSet/>
      <dgm:spPr/>
      <dgm:t>
        <a:bodyPr/>
        <a:lstStyle/>
        <a:p>
          <a:r>
            <a:rPr lang="en-US" dirty="0"/>
            <a:t>These viruses are unique in their ability to reverse transcribe their RNA back into DNA, which provides potential targets for antiviral therapies. Understanding this unique replication mechanism is crucial for the development of antiviral therapies. This class of viruses is particularly challenging to treat due to their ability to integrate their DNA into the host’s genome.</a:t>
          </a:r>
        </a:p>
      </dgm:t>
    </dgm:pt>
    <dgm:pt modelId="{F1A96EAE-8DC2-41A5-B937-627DF3C9802F}" type="parTrans" cxnId="{28DAE789-06AF-48B9-9956-C577766AD103}">
      <dgm:prSet/>
      <dgm:spPr/>
      <dgm:t>
        <a:bodyPr/>
        <a:lstStyle/>
        <a:p>
          <a:endParaRPr lang="en-IN"/>
        </a:p>
      </dgm:t>
    </dgm:pt>
    <dgm:pt modelId="{8BAD9E9D-8536-4CCD-93C6-17A0BE4D5C73}" type="sibTrans" cxnId="{28DAE789-06AF-48B9-9956-C577766AD103}">
      <dgm:prSet/>
      <dgm:spPr/>
      <dgm:t>
        <a:bodyPr/>
        <a:lstStyle/>
        <a:p>
          <a:endParaRPr lang="en-IN"/>
        </a:p>
      </dgm:t>
    </dgm:pt>
    <dgm:pt modelId="{C24D885F-C788-4215-AA37-91D17F84872E}">
      <dgm:prSet/>
      <dgm:spPr/>
      <dgm:t>
        <a:bodyPr/>
        <a:lstStyle/>
        <a:p>
          <a:r>
            <a:rPr lang="en-US" b="1" dirty="0"/>
            <a:t>Genome</a:t>
          </a:r>
          <a:r>
            <a:rPr lang="en-US" dirty="0"/>
            <a:t>: Double-Stranded DNA (dsDNA) with reverse transcriptase. This enzyme allows these viruses to transcribe their DNA into RNA and then back into DNA.</a:t>
          </a:r>
        </a:p>
      </dgm:t>
    </dgm:pt>
    <dgm:pt modelId="{BE5CBD78-7D86-4421-B5BC-61B266E8E62D}" type="parTrans" cxnId="{3E3A2B12-B999-4D8B-8541-59C7A4A619F8}">
      <dgm:prSet/>
      <dgm:spPr/>
      <dgm:t>
        <a:bodyPr/>
        <a:lstStyle/>
        <a:p>
          <a:endParaRPr lang="en-IN"/>
        </a:p>
      </dgm:t>
    </dgm:pt>
    <dgm:pt modelId="{CFDDDC25-F5C9-4442-8200-B2BAFD300CB9}" type="sibTrans" cxnId="{3E3A2B12-B999-4D8B-8541-59C7A4A619F8}">
      <dgm:prSet/>
      <dgm:spPr/>
      <dgm:t>
        <a:bodyPr/>
        <a:lstStyle/>
        <a:p>
          <a:endParaRPr lang="en-IN"/>
        </a:p>
      </dgm:t>
    </dgm:pt>
    <dgm:pt modelId="{01CA6EC7-8BE6-4710-B1C0-63B7392B0A74}">
      <dgm:prSet/>
      <dgm:spPr/>
      <dgm:t>
        <a:bodyPr/>
        <a:lstStyle/>
        <a:p>
          <a:r>
            <a:rPr lang="en-US" b="1" dirty="0"/>
            <a:t>Replication</a:t>
          </a:r>
          <a:r>
            <a:rPr lang="en-US" dirty="0"/>
            <a:t>: These viruses have a unique replication process. Their DNA is first transcribed into RNA, which is then reverse transcribed back into DNA using the enzyme reverse transcriptase. This newly synthesized DNA can then be integrated into the host cell’s genome, where it can be transcribed and translated using the host’s machinery.</a:t>
          </a:r>
        </a:p>
      </dgm:t>
    </dgm:pt>
    <dgm:pt modelId="{8D9AC49B-FECB-42DA-9F50-F7C18B76E9D4}" type="parTrans" cxnId="{81CC4228-4958-4584-9913-660C7DF4CB8E}">
      <dgm:prSet/>
      <dgm:spPr/>
      <dgm:t>
        <a:bodyPr/>
        <a:lstStyle/>
        <a:p>
          <a:endParaRPr lang="en-IN"/>
        </a:p>
      </dgm:t>
    </dgm:pt>
    <dgm:pt modelId="{6B80A804-AE3A-410C-A91B-5752AA170E22}" type="sibTrans" cxnId="{81CC4228-4958-4584-9913-660C7DF4CB8E}">
      <dgm:prSet/>
      <dgm:spPr/>
      <dgm:t>
        <a:bodyPr/>
        <a:lstStyle/>
        <a:p>
          <a:endParaRPr lang="en-IN"/>
        </a:p>
      </dgm:t>
    </dgm:pt>
    <dgm:pt modelId="{E9D01E3B-6736-40E9-9C70-225F3E744EA0}">
      <dgm:prSet/>
      <dgm:spPr/>
      <dgm:t>
        <a:bodyPr/>
        <a:lstStyle/>
        <a:p>
          <a:r>
            <a:rPr lang="en-US" b="1" dirty="0"/>
            <a:t>Examples</a:t>
          </a:r>
          <a:r>
            <a:rPr lang="en-US" dirty="0"/>
            <a:t>: The Hepatitis B virus, which causes hepatitis B, a serious liver infection, is a well-known example of a dsDNA virus with reverse transcriptase.</a:t>
          </a:r>
        </a:p>
      </dgm:t>
    </dgm:pt>
    <dgm:pt modelId="{1D9463AA-1A04-4A3D-B354-0416A4F69E00}" type="parTrans" cxnId="{82A7EC33-1D17-4ACB-AC32-078D06A2D987}">
      <dgm:prSet/>
      <dgm:spPr/>
      <dgm:t>
        <a:bodyPr/>
        <a:lstStyle/>
        <a:p>
          <a:endParaRPr lang="en-IN"/>
        </a:p>
      </dgm:t>
    </dgm:pt>
    <dgm:pt modelId="{F7F06CEE-43F3-4E7D-BA88-B54C836AF58F}" type="sibTrans" cxnId="{82A7EC33-1D17-4ACB-AC32-078D06A2D987}">
      <dgm:prSet/>
      <dgm:spPr/>
      <dgm:t>
        <a:bodyPr/>
        <a:lstStyle/>
        <a:p>
          <a:endParaRPr lang="en-IN"/>
        </a:p>
      </dgm:t>
    </dgm:pt>
    <dgm:pt modelId="{4571963E-05D6-410F-880C-FFE1805ADBA9}" type="pres">
      <dgm:prSet presAssocID="{E2989FBE-B5B1-48C5-9961-79C06304BCAE}" presName="diagram" presStyleCnt="0">
        <dgm:presLayoutVars>
          <dgm:dir/>
          <dgm:resizeHandles val="exact"/>
        </dgm:presLayoutVars>
      </dgm:prSet>
      <dgm:spPr/>
    </dgm:pt>
    <dgm:pt modelId="{33B5B654-33E0-4283-BB68-C265B7D53843}" type="pres">
      <dgm:prSet presAssocID="{E61F3A3E-30C8-441E-8535-F1815F826293}" presName="node" presStyleLbl="node1" presStyleIdx="0" presStyleCnt="4">
        <dgm:presLayoutVars>
          <dgm:bulletEnabled val="1"/>
        </dgm:presLayoutVars>
      </dgm:prSet>
      <dgm:spPr/>
    </dgm:pt>
    <dgm:pt modelId="{2D73D3D8-7B34-4C49-99F3-AC82F59AA7C4}" type="pres">
      <dgm:prSet presAssocID="{8BAD9E9D-8536-4CCD-93C6-17A0BE4D5C73}" presName="sibTrans" presStyleCnt="0"/>
      <dgm:spPr/>
    </dgm:pt>
    <dgm:pt modelId="{0213193B-7759-43F8-A682-20D775F2F829}" type="pres">
      <dgm:prSet presAssocID="{C24D885F-C788-4215-AA37-91D17F84872E}" presName="node" presStyleLbl="node1" presStyleIdx="1" presStyleCnt="4">
        <dgm:presLayoutVars>
          <dgm:bulletEnabled val="1"/>
        </dgm:presLayoutVars>
      </dgm:prSet>
      <dgm:spPr/>
    </dgm:pt>
    <dgm:pt modelId="{8A1548CC-8249-4AC9-9C6A-C42F16BF2FA1}" type="pres">
      <dgm:prSet presAssocID="{CFDDDC25-F5C9-4442-8200-B2BAFD300CB9}" presName="sibTrans" presStyleCnt="0"/>
      <dgm:spPr/>
    </dgm:pt>
    <dgm:pt modelId="{69821B64-A649-45DA-8E6D-DA1ACEE418E4}" type="pres">
      <dgm:prSet presAssocID="{01CA6EC7-8BE6-4710-B1C0-63B7392B0A74}" presName="node" presStyleLbl="node1" presStyleIdx="2" presStyleCnt="4">
        <dgm:presLayoutVars>
          <dgm:bulletEnabled val="1"/>
        </dgm:presLayoutVars>
      </dgm:prSet>
      <dgm:spPr/>
    </dgm:pt>
    <dgm:pt modelId="{4553CD07-DC8D-413F-A62A-F52CA98307DA}" type="pres">
      <dgm:prSet presAssocID="{6B80A804-AE3A-410C-A91B-5752AA170E22}" presName="sibTrans" presStyleCnt="0"/>
      <dgm:spPr/>
    </dgm:pt>
    <dgm:pt modelId="{D4954F90-8431-45CE-A3EE-CF786D73E50A}" type="pres">
      <dgm:prSet presAssocID="{E9D01E3B-6736-40E9-9C70-225F3E744EA0}" presName="node" presStyleLbl="node1" presStyleIdx="3" presStyleCnt="4">
        <dgm:presLayoutVars>
          <dgm:bulletEnabled val="1"/>
        </dgm:presLayoutVars>
      </dgm:prSet>
      <dgm:spPr/>
    </dgm:pt>
  </dgm:ptLst>
  <dgm:cxnLst>
    <dgm:cxn modelId="{3E3A2B12-B999-4D8B-8541-59C7A4A619F8}" srcId="{E2989FBE-B5B1-48C5-9961-79C06304BCAE}" destId="{C24D885F-C788-4215-AA37-91D17F84872E}" srcOrd="1" destOrd="0" parTransId="{BE5CBD78-7D86-4421-B5BC-61B266E8E62D}" sibTransId="{CFDDDC25-F5C9-4442-8200-B2BAFD300CB9}"/>
    <dgm:cxn modelId="{81CC4228-4958-4584-9913-660C7DF4CB8E}" srcId="{E2989FBE-B5B1-48C5-9961-79C06304BCAE}" destId="{01CA6EC7-8BE6-4710-B1C0-63B7392B0A74}" srcOrd="2" destOrd="0" parTransId="{8D9AC49B-FECB-42DA-9F50-F7C18B76E9D4}" sibTransId="{6B80A804-AE3A-410C-A91B-5752AA170E22}"/>
    <dgm:cxn modelId="{82A7EC33-1D17-4ACB-AC32-078D06A2D987}" srcId="{E2989FBE-B5B1-48C5-9961-79C06304BCAE}" destId="{E9D01E3B-6736-40E9-9C70-225F3E744EA0}" srcOrd="3" destOrd="0" parTransId="{1D9463AA-1A04-4A3D-B354-0416A4F69E00}" sibTransId="{F7F06CEE-43F3-4E7D-BA88-B54C836AF58F}"/>
    <dgm:cxn modelId="{866A9560-839A-4A20-85ED-C2DEA65D384D}" type="presOf" srcId="{C24D885F-C788-4215-AA37-91D17F84872E}" destId="{0213193B-7759-43F8-A682-20D775F2F829}" srcOrd="0" destOrd="0" presId="urn:microsoft.com/office/officeart/2005/8/layout/default"/>
    <dgm:cxn modelId="{CD889F82-D787-4D7E-A225-56EDB4B99E12}" type="presOf" srcId="{01CA6EC7-8BE6-4710-B1C0-63B7392B0A74}" destId="{69821B64-A649-45DA-8E6D-DA1ACEE418E4}" srcOrd="0" destOrd="0" presId="urn:microsoft.com/office/officeart/2005/8/layout/default"/>
    <dgm:cxn modelId="{28DAE789-06AF-48B9-9956-C577766AD103}" srcId="{E2989FBE-B5B1-48C5-9961-79C06304BCAE}" destId="{E61F3A3E-30C8-441E-8535-F1815F826293}" srcOrd="0" destOrd="0" parTransId="{F1A96EAE-8DC2-41A5-B937-627DF3C9802F}" sibTransId="{8BAD9E9D-8536-4CCD-93C6-17A0BE4D5C73}"/>
    <dgm:cxn modelId="{481FFFBC-ACF6-478D-BF20-7295581BF87C}" type="presOf" srcId="{E2989FBE-B5B1-48C5-9961-79C06304BCAE}" destId="{4571963E-05D6-410F-880C-FFE1805ADBA9}" srcOrd="0" destOrd="0" presId="urn:microsoft.com/office/officeart/2005/8/layout/default"/>
    <dgm:cxn modelId="{64D58ACF-87D2-48CD-82E5-6C7DA98EA2A6}" type="presOf" srcId="{E9D01E3B-6736-40E9-9C70-225F3E744EA0}" destId="{D4954F90-8431-45CE-A3EE-CF786D73E50A}" srcOrd="0" destOrd="0" presId="urn:microsoft.com/office/officeart/2005/8/layout/default"/>
    <dgm:cxn modelId="{1D5A64FA-7741-427D-A6CD-687EDC8C1EFE}" type="presOf" srcId="{E61F3A3E-30C8-441E-8535-F1815F826293}" destId="{33B5B654-33E0-4283-BB68-C265B7D53843}" srcOrd="0" destOrd="0" presId="urn:microsoft.com/office/officeart/2005/8/layout/default"/>
    <dgm:cxn modelId="{6286C8E4-4F5C-4A2E-A421-D1DB9997611F}" type="presParOf" srcId="{4571963E-05D6-410F-880C-FFE1805ADBA9}" destId="{33B5B654-33E0-4283-BB68-C265B7D53843}" srcOrd="0" destOrd="0" presId="urn:microsoft.com/office/officeart/2005/8/layout/default"/>
    <dgm:cxn modelId="{47FB7171-ED8F-488C-9CC8-9E431B4892FD}" type="presParOf" srcId="{4571963E-05D6-410F-880C-FFE1805ADBA9}" destId="{2D73D3D8-7B34-4C49-99F3-AC82F59AA7C4}" srcOrd="1" destOrd="0" presId="urn:microsoft.com/office/officeart/2005/8/layout/default"/>
    <dgm:cxn modelId="{8B1F49F3-D1EF-4BFA-9611-F8FE4EDEC160}" type="presParOf" srcId="{4571963E-05D6-410F-880C-FFE1805ADBA9}" destId="{0213193B-7759-43F8-A682-20D775F2F829}" srcOrd="2" destOrd="0" presId="urn:microsoft.com/office/officeart/2005/8/layout/default"/>
    <dgm:cxn modelId="{203B4735-0510-461A-91B0-C409E21DA0CD}" type="presParOf" srcId="{4571963E-05D6-410F-880C-FFE1805ADBA9}" destId="{8A1548CC-8249-4AC9-9C6A-C42F16BF2FA1}" srcOrd="3" destOrd="0" presId="urn:microsoft.com/office/officeart/2005/8/layout/default"/>
    <dgm:cxn modelId="{080963C7-F2E0-4303-9D9F-A4A9CAF9214F}" type="presParOf" srcId="{4571963E-05D6-410F-880C-FFE1805ADBA9}" destId="{69821B64-A649-45DA-8E6D-DA1ACEE418E4}" srcOrd="4" destOrd="0" presId="urn:microsoft.com/office/officeart/2005/8/layout/default"/>
    <dgm:cxn modelId="{EE37C68A-05FE-4C51-BF63-BB312A944263}" type="presParOf" srcId="{4571963E-05D6-410F-880C-FFE1805ADBA9}" destId="{4553CD07-DC8D-413F-A62A-F52CA98307DA}" srcOrd="5" destOrd="0" presId="urn:microsoft.com/office/officeart/2005/8/layout/default"/>
    <dgm:cxn modelId="{35E217C4-1E92-4712-8D29-C7E6171B385F}" type="presParOf" srcId="{4571963E-05D6-410F-880C-FFE1805ADBA9}" destId="{D4954F90-8431-45CE-A3EE-CF786D73E50A}"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E1D714-C07F-4002-B18F-9F79D8F5A499}" type="doc">
      <dgm:prSet loTypeId="urn:microsoft.com/office/officeart/2016/7/layout/VerticalHollowActionList" loCatId="List" qsTypeId="urn:microsoft.com/office/officeart/2005/8/quickstyle/simple2" qsCatId="simple" csTypeId="urn:microsoft.com/office/officeart/2005/8/colors/colorful4" csCatId="colorful" phldr="1"/>
      <dgm:spPr/>
      <dgm:t>
        <a:bodyPr/>
        <a:lstStyle/>
        <a:p>
          <a:endParaRPr lang="en-US"/>
        </a:p>
      </dgm:t>
    </dgm:pt>
    <dgm:pt modelId="{5ED1285B-9278-4EAA-BCFE-046608FBE729}">
      <dgm:prSet/>
      <dgm:spPr/>
      <dgm:t>
        <a:bodyPr/>
        <a:lstStyle/>
        <a:p>
          <a:r>
            <a:rPr lang="en-US" dirty="0"/>
            <a:t>Class I</a:t>
          </a:r>
        </a:p>
      </dgm:t>
    </dgm:pt>
    <dgm:pt modelId="{B3D9678D-1FA4-499D-ABAB-E2943344C24B}" type="parTrans" cxnId="{446A3E3D-05C3-4EE5-B7BF-E9DE8237B7B0}">
      <dgm:prSet/>
      <dgm:spPr/>
      <dgm:t>
        <a:bodyPr/>
        <a:lstStyle/>
        <a:p>
          <a:endParaRPr lang="en-US"/>
        </a:p>
      </dgm:t>
    </dgm:pt>
    <dgm:pt modelId="{3AF9011C-DD39-4B24-B7D6-32C063F6169B}" type="sibTrans" cxnId="{446A3E3D-05C3-4EE5-B7BF-E9DE8237B7B0}">
      <dgm:prSet/>
      <dgm:spPr/>
      <dgm:t>
        <a:bodyPr/>
        <a:lstStyle/>
        <a:p>
          <a:endParaRPr lang="en-US"/>
        </a:p>
      </dgm:t>
    </dgm:pt>
    <dgm:pt modelId="{5A57CFB7-75FA-4B7E-8770-7DB4068E993E}">
      <dgm:prSet/>
      <dgm:spPr/>
      <dgm:t>
        <a:bodyPr/>
        <a:lstStyle/>
        <a:p>
          <a:r>
            <a:rPr lang="en-US" dirty="0"/>
            <a:t>dsDNA Viruses: These viruses have a double-stranded DNA genome and use the host’s DNA-dependent DNA polymerase for replication. Examples include Adenovirus and Herpesvirus.</a:t>
          </a:r>
        </a:p>
      </dgm:t>
    </dgm:pt>
    <dgm:pt modelId="{ED156B9F-937A-4FA3-98C2-EAD0D9FC3409}" type="parTrans" cxnId="{BA489FF5-5109-410E-BD1D-A1058DD98718}">
      <dgm:prSet/>
      <dgm:spPr/>
      <dgm:t>
        <a:bodyPr/>
        <a:lstStyle/>
        <a:p>
          <a:endParaRPr lang="en-US"/>
        </a:p>
      </dgm:t>
    </dgm:pt>
    <dgm:pt modelId="{624D65C2-9BB9-4769-96D3-B5E431063007}" type="sibTrans" cxnId="{BA489FF5-5109-410E-BD1D-A1058DD98718}">
      <dgm:prSet/>
      <dgm:spPr/>
      <dgm:t>
        <a:bodyPr/>
        <a:lstStyle/>
        <a:p>
          <a:endParaRPr lang="en-US"/>
        </a:p>
      </dgm:t>
    </dgm:pt>
    <dgm:pt modelId="{D7E97D97-F65A-4F96-BE20-E77E7B5D48E6}">
      <dgm:prSet/>
      <dgm:spPr/>
      <dgm:t>
        <a:bodyPr/>
        <a:lstStyle/>
        <a:p>
          <a:r>
            <a:rPr lang="en-US" dirty="0"/>
            <a:t>Class II</a:t>
          </a:r>
        </a:p>
      </dgm:t>
    </dgm:pt>
    <dgm:pt modelId="{65F1764B-8613-46A6-BFB7-67E40CF200D9}" type="parTrans" cxnId="{A43490B6-D71C-4AC6-9479-0E933BABBA5B}">
      <dgm:prSet/>
      <dgm:spPr/>
      <dgm:t>
        <a:bodyPr/>
        <a:lstStyle/>
        <a:p>
          <a:endParaRPr lang="en-US"/>
        </a:p>
      </dgm:t>
    </dgm:pt>
    <dgm:pt modelId="{12C0B197-A6FC-4F5B-8785-65D683237703}" type="sibTrans" cxnId="{A43490B6-D71C-4AC6-9479-0E933BABBA5B}">
      <dgm:prSet/>
      <dgm:spPr/>
      <dgm:t>
        <a:bodyPr/>
        <a:lstStyle/>
        <a:p>
          <a:endParaRPr lang="en-US"/>
        </a:p>
      </dgm:t>
    </dgm:pt>
    <dgm:pt modelId="{AF8E66A6-28A1-4574-904E-6D831B91F08B}">
      <dgm:prSet/>
      <dgm:spPr/>
      <dgm:t>
        <a:bodyPr/>
        <a:lstStyle/>
        <a:p>
          <a:r>
            <a:rPr lang="en-US" dirty="0"/>
            <a:t>ssDNA Viruses: These viruses have a single-stranded DNA genome and convert their ssDNA into dsDNA for transcription. An example is Parvovirus.</a:t>
          </a:r>
        </a:p>
      </dgm:t>
    </dgm:pt>
    <dgm:pt modelId="{E9123025-F60D-4D37-89A7-225F8A9B4E5A}" type="parTrans" cxnId="{CB2EC9AB-0922-4955-BFF7-09B91BCE3BB4}">
      <dgm:prSet/>
      <dgm:spPr/>
      <dgm:t>
        <a:bodyPr/>
        <a:lstStyle/>
        <a:p>
          <a:endParaRPr lang="en-US"/>
        </a:p>
      </dgm:t>
    </dgm:pt>
    <dgm:pt modelId="{99AC4401-F693-4CE5-A67C-E5E698D4B689}" type="sibTrans" cxnId="{CB2EC9AB-0922-4955-BFF7-09B91BCE3BB4}">
      <dgm:prSet/>
      <dgm:spPr/>
      <dgm:t>
        <a:bodyPr/>
        <a:lstStyle/>
        <a:p>
          <a:endParaRPr lang="en-US"/>
        </a:p>
      </dgm:t>
    </dgm:pt>
    <dgm:pt modelId="{B318566C-F761-4679-BB27-E81094FB36B7}">
      <dgm:prSet/>
      <dgm:spPr/>
      <dgm:t>
        <a:bodyPr/>
        <a:lstStyle/>
        <a:p>
          <a:r>
            <a:rPr lang="en-US" dirty="0"/>
            <a:t>dsRNA Viruses: These viruses have a double-stranded RNA genome and use RNA-dependent RNA polymerase for replication. An example is Rotavirus.</a:t>
          </a:r>
        </a:p>
      </dgm:t>
    </dgm:pt>
    <dgm:pt modelId="{6E26BF48-1960-4BE9-84DC-3FF663B2064A}" type="parTrans" cxnId="{41E6CCD8-0322-4806-A07A-264D2C7D8679}">
      <dgm:prSet/>
      <dgm:spPr/>
      <dgm:t>
        <a:bodyPr/>
        <a:lstStyle/>
        <a:p>
          <a:endParaRPr lang="en-US"/>
        </a:p>
      </dgm:t>
    </dgm:pt>
    <dgm:pt modelId="{A8DAEEA4-64BD-4125-8944-60A4DEBE3814}" type="sibTrans" cxnId="{41E6CCD8-0322-4806-A07A-264D2C7D8679}">
      <dgm:prSet/>
      <dgm:spPr/>
      <dgm:t>
        <a:bodyPr/>
        <a:lstStyle/>
        <a:p>
          <a:endParaRPr lang="en-US"/>
        </a:p>
      </dgm:t>
    </dgm:pt>
    <dgm:pt modelId="{86611334-8BEC-4958-869F-E996B6779ECA}">
      <dgm:prSet/>
      <dgm:spPr/>
      <dgm:t>
        <a:bodyPr/>
        <a:lstStyle/>
        <a:p>
          <a:r>
            <a:rPr lang="en-US" dirty="0"/>
            <a:t>Class IV</a:t>
          </a:r>
        </a:p>
      </dgm:t>
    </dgm:pt>
    <dgm:pt modelId="{1F6BB00D-584C-40CE-8677-D4C5304F01A8}" type="parTrans" cxnId="{B939E671-A94E-4138-9031-7E418C4FAF54}">
      <dgm:prSet/>
      <dgm:spPr/>
      <dgm:t>
        <a:bodyPr/>
        <a:lstStyle/>
        <a:p>
          <a:endParaRPr lang="en-US"/>
        </a:p>
      </dgm:t>
    </dgm:pt>
    <dgm:pt modelId="{4915CC76-438B-4481-8D7A-3D25157FDE53}" type="sibTrans" cxnId="{B939E671-A94E-4138-9031-7E418C4FAF54}">
      <dgm:prSet/>
      <dgm:spPr/>
      <dgm:t>
        <a:bodyPr/>
        <a:lstStyle/>
        <a:p>
          <a:endParaRPr lang="en-US"/>
        </a:p>
      </dgm:t>
    </dgm:pt>
    <dgm:pt modelId="{5DAC1235-1840-49F7-9E58-BEAE05BF6C51}">
      <dgm:prSet/>
      <dgm:spPr/>
      <dgm:t>
        <a:bodyPr/>
        <a:lstStyle/>
        <a:p>
          <a:r>
            <a:rPr lang="en-US" dirty="0"/>
            <a:t>+</a:t>
          </a:r>
          <a:r>
            <a:rPr lang="en-US" dirty="0" err="1"/>
            <a:t>ssRNA</a:t>
          </a:r>
          <a:r>
            <a:rPr lang="en-US" dirty="0"/>
            <a:t> Viruses: These viruses have a positive-sense single-stranded RNA genome that acts as mRNA and is directly translated into proteins. Examples include Poliovirus and SARS-CoV-2.</a:t>
          </a:r>
        </a:p>
      </dgm:t>
    </dgm:pt>
    <dgm:pt modelId="{B3F9F737-D231-4CAD-BEA4-1BAF58D4CBBB}" type="parTrans" cxnId="{B79F1EBB-E4EB-423E-94CC-942E692F5217}">
      <dgm:prSet/>
      <dgm:spPr/>
      <dgm:t>
        <a:bodyPr/>
        <a:lstStyle/>
        <a:p>
          <a:endParaRPr lang="en-US"/>
        </a:p>
      </dgm:t>
    </dgm:pt>
    <dgm:pt modelId="{9CD474F6-7A91-4637-A293-71E0F7D58B1C}" type="sibTrans" cxnId="{B79F1EBB-E4EB-423E-94CC-942E692F5217}">
      <dgm:prSet/>
      <dgm:spPr/>
      <dgm:t>
        <a:bodyPr/>
        <a:lstStyle/>
        <a:p>
          <a:endParaRPr lang="en-US"/>
        </a:p>
      </dgm:t>
    </dgm:pt>
    <dgm:pt modelId="{79AE6E7B-DA74-445E-B186-78FAE1FEA4A3}">
      <dgm:prSet/>
      <dgm:spPr/>
      <dgm:t>
        <a:bodyPr/>
        <a:lstStyle/>
        <a:p>
          <a:r>
            <a:rPr lang="en-US" dirty="0"/>
            <a:t>Class V</a:t>
          </a:r>
        </a:p>
      </dgm:t>
    </dgm:pt>
    <dgm:pt modelId="{8E6DC095-4955-4B76-BCEE-0295730D07EF}" type="parTrans" cxnId="{B0EF37B3-9FED-403B-A0AA-643E023C00DB}">
      <dgm:prSet/>
      <dgm:spPr/>
      <dgm:t>
        <a:bodyPr/>
        <a:lstStyle/>
        <a:p>
          <a:endParaRPr lang="en-US"/>
        </a:p>
      </dgm:t>
    </dgm:pt>
    <dgm:pt modelId="{DC029B15-38B0-468B-9F0E-D5968F98366A}" type="sibTrans" cxnId="{B0EF37B3-9FED-403B-A0AA-643E023C00DB}">
      <dgm:prSet/>
      <dgm:spPr/>
      <dgm:t>
        <a:bodyPr/>
        <a:lstStyle/>
        <a:p>
          <a:endParaRPr lang="en-US"/>
        </a:p>
      </dgm:t>
    </dgm:pt>
    <dgm:pt modelId="{E5A4734C-81BD-4886-AF24-E78DC993C448}">
      <dgm:prSet/>
      <dgm:spPr/>
      <dgm:t>
        <a:bodyPr/>
        <a:lstStyle/>
        <a:p>
          <a:r>
            <a:rPr lang="en-US" dirty="0"/>
            <a:t>-</a:t>
          </a:r>
          <a:r>
            <a:rPr lang="en-US" dirty="0" err="1"/>
            <a:t>ssRNA</a:t>
          </a:r>
          <a:r>
            <a:rPr lang="en-US" dirty="0"/>
            <a:t> Viruses: These viruses have a negative-sense single-stranded RNA genome that is transcribed into +</a:t>
          </a:r>
          <a:r>
            <a:rPr lang="en-US" dirty="0" err="1"/>
            <a:t>ssRNA</a:t>
          </a:r>
          <a:r>
            <a:rPr lang="en-US" dirty="0"/>
            <a:t> for protein synthesis. Examples include Influenza virus and Ebola virus.</a:t>
          </a:r>
        </a:p>
      </dgm:t>
    </dgm:pt>
    <dgm:pt modelId="{1014A914-3D20-4E55-BEB9-789A6C28F72C}" type="parTrans" cxnId="{200A3925-6539-4CC8-919F-776FD790CAFD}">
      <dgm:prSet/>
      <dgm:spPr/>
      <dgm:t>
        <a:bodyPr/>
        <a:lstStyle/>
        <a:p>
          <a:endParaRPr lang="en-US"/>
        </a:p>
      </dgm:t>
    </dgm:pt>
    <dgm:pt modelId="{0133F722-E7B4-4DC9-A932-C40D6E616CBF}" type="sibTrans" cxnId="{200A3925-6539-4CC8-919F-776FD790CAFD}">
      <dgm:prSet/>
      <dgm:spPr/>
      <dgm:t>
        <a:bodyPr/>
        <a:lstStyle/>
        <a:p>
          <a:endParaRPr lang="en-US"/>
        </a:p>
      </dgm:t>
    </dgm:pt>
    <dgm:pt modelId="{5D8F0987-708E-4DF6-9236-51833A647475}">
      <dgm:prSet/>
      <dgm:spPr/>
      <dgm:t>
        <a:bodyPr/>
        <a:lstStyle/>
        <a:p>
          <a:r>
            <a:rPr lang="en-US" dirty="0"/>
            <a:t>Class VI</a:t>
          </a:r>
        </a:p>
      </dgm:t>
    </dgm:pt>
    <dgm:pt modelId="{579AA2F9-CFEF-4E1B-9DBE-C4237AB97C28}" type="parTrans" cxnId="{3A635488-8900-452D-9789-F9F5F0F482CB}">
      <dgm:prSet/>
      <dgm:spPr/>
      <dgm:t>
        <a:bodyPr/>
        <a:lstStyle/>
        <a:p>
          <a:endParaRPr lang="en-US"/>
        </a:p>
      </dgm:t>
    </dgm:pt>
    <dgm:pt modelId="{A9EF2DCE-FB35-4ECF-A557-A09946230D86}" type="sibTrans" cxnId="{3A635488-8900-452D-9789-F9F5F0F482CB}">
      <dgm:prSet/>
      <dgm:spPr/>
      <dgm:t>
        <a:bodyPr/>
        <a:lstStyle/>
        <a:p>
          <a:endParaRPr lang="en-US"/>
        </a:p>
      </dgm:t>
    </dgm:pt>
    <dgm:pt modelId="{6D7E1C4A-41BA-4FB2-A9A9-DA11C1F5A06F}">
      <dgm:prSet/>
      <dgm:spPr/>
      <dgm:t>
        <a:bodyPr/>
        <a:lstStyle/>
        <a:p>
          <a:r>
            <a:rPr lang="en-US" dirty="0"/>
            <a:t>Retroviruses: These viruses have a +</a:t>
          </a:r>
          <a:r>
            <a:rPr lang="en-US" dirty="0" err="1"/>
            <a:t>ssRNA</a:t>
          </a:r>
          <a:r>
            <a:rPr lang="en-US" dirty="0"/>
            <a:t> genome with reverse transcriptase that converts RNA to DNA, which then integrates into the host genome. An example is HIV.</a:t>
          </a:r>
        </a:p>
      </dgm:t>
    </dgm:pt>
    <dgm:pt modelId="{56D16534-724B-486E-AB85-1B0B7C591F5F}" type="parTrans" cxnId="{0909D460-FD71-4790-8887-FAE87754C5D0}">
      <dgm:prSet/>
      <dgm:spPr/>
      <dgm:t>
        <a:bodyPr/>
        <a:lstStyle/>
        <a:p>
          <a:endParaRPr lang="en-US"/>
        </a:p>
      </dgm:t>
    </dgm:pt>
    <dgm:pt modelId="{350A5150-1821-4E1C-B079-9D523A87201C}" type="sibTrans" cxnId="{0909D460-FD71-4790-8887-FAE87754C5D0}">
      <dgm:prSet/>
      <dgm:spPr/>
      <dgm:t>
        <a:bodyPr/>
        <a:lstStyle/>
        <a:p>
          <a:endParaRPr lang="en-US"/>
        </a:p>
      </dgm:t>
    </dgm:pt>
    <dgm:pt modelId="{8AAE2FD3-AB16-4EE7-B26B-31E847FBA260}">
      <dgm:prSet/>
      <dgm:spPr/>
      <dgm:t>
        <a:bodyPr/>
        <a:lstStyle/>
        <a:p>
          <a:r>
            <a:rPr lang="en-US" dirty="0"/>
            <a:t>Class VII</a:t>
          </a:r>
        </a:p>
      </dgm:t>
    </dgm:pt>
    <dgm:pt modelId="{C810C249-C1B8-4E4C-9F9B-0B817EF08BBC}" type="parTrans" cxnId="{E23882EC-D70C-44B0-9F9B-8E7059D8E88E}">
      <dgm:prSet/>
      <dgm:spPr/>
      <dgm:t>
        <a:bodyPr/>
        <a:lstStyle/>
        <a:p>
          <a:endParaRPr lang="en-US"/>
        </a:p>
      </dgm:t>
    </dgm:pt>
    <dgm:pt modelId="{0E9ABF9C-52F5-4CBD-B271-F887EC1C66F5}" type="sibTrans" cxnId="{E23882EC-D70C-44B0-9F9B-8E7059D8E88E}">
      <dgm:prSet/>
      <dgm:spPr/>
      <dgm:t>
        <a:bodyPr/>
        <a:lstStyle/>
        <a:p>
          <a:endParaRPr lang="en-US"/>
        </a:p>
      </dgm:t>
    </dgm:pt>
    <dgm:pt modelId="{8A6D3EEE-2B93-4D13-9CDF-67B9DBAC2A68}">
      <dgm:prSet/>
      <dgm:spPr/>
      <dgm:t>
        <a:bodyPr/>
        <a:lstStyle/>
        <a:p>
          <a:r>
            <a:rPr lang="en-US" dirty="0"/>
            <a:t>dsDNA Viruses with Reverse Transcriptase: These viruses have a dsDNA genome with reverse transcriptase that transcribes DNA into RNA, then back to DNA. An example is Hepatitis B virus.</a:t>
          </a:r>
        </a:p>
      </dgm:t>
    </dgm:pt>
    <dgm:pt modelId="{6E7840DF-EDFC-44BF-9C48-5BF7FF554A42}" type="parTrans" cxnId="{5848F8AB-F8AD-4C94-A27D-DD3267645C51}">
      <dgm:prSet/>
      <dgm:spPr/>
      <dgm:t>
        <a:bodyPr/>
        <a:lstStyle/>
        <a:p>
          <a:endParaRPr lang="en-US"/>
        </a:p>
      </dgm:t>
    </dgm:pt>
    <dgm:pt modelId="{B3ADC261-3123-4663-8883-03E9F25DF1BF}" type="sibTrans" cxnId="{5848F8AB-F8AD-4C94-A27D-DD3267645C51}">
      <dgm:prSet/>
      <dgm:spPr/>
      <dgm:t>
        <a:bodyPr/>
        <a:lstStyle/>
        <a:p>
          <a:endParaRPr lang="en-US"/>
        </a:p>
      </dgm:t>
    </dgm:pt>
    <dgm:pt modelId="{E1EAE0FE-FAEE-475D-8DAC-F05A07D11960}">
      <dgm:prSet/>
      <dgm:spPr/>
      <dgm:t>
        <a:bodyPr/>
        <a:lstStyle/>
        <a:p>
          <a:r>
            <a:rPr lang="en-US" dirty="0"/>
            <a:t>Class III</a:t>
          </a:r>
        </a:p>
      </dgm:t>
    </dgm:pt>
    <dgm:pt modelId="{4038335A-6040-4784-8D62-A6855D28BD68}" type="sibTrans" cxnId="{08443D0D-8DF6-41F8-B5DD-975D0B1E3912}">
      <dgm:prSet/>
      <dgm:spPr/>
      <dgm:t>
        <a:bodyPr/>
        <a:lstStyle/>
        <a:p>
          <a:endParaRPr lang="en-US"/>
        </a:p>
      </dgm:t>
    </dgm:pt>
    <dgm:pt modelId="{F03AC1E1-F10E-4636-B586-D26636552BE3}" type="parTrans" cxnId="{08443D0D-8DF6-41F8-B5DD-975D0B1E3912}">
      <dgm:prSet/>
      <dgm:spPr/>
      <dgm:t>
        <a:bodyPr/>
        <a:lstStyle/>
        <a:p>
          <a:endParaRPr lang="en-US"/>
        </a:p>
      </dgm:t>
    </dgm:pt>
    <dgm:pt modelId="{36E75789-1394-43F2-A109-DB82E945B714}" type="pres">
      <dgm:prSet presAssocID="{B7E1D714-C07F-4002-B18F-9F79D8F5A499}" presName="Name0" presStyleCnt="0">
        <dgm:presLayoutVars>
          <dgm:dir/>
          <dgm:animLvl val="lvl"/>
          <dgm:resizeHandles val="exact"/>
        </dgm:presLayoutVars>
      </dgm:prSet>
      <dgm:spPr/>
    </dgm:pt>
    <dgm:pt modelId="{856F9A5E-A595-4F30-84AC-0C6F6CFB61A7}" type="pres">
      <dgm:prSet presAssocID="{5ED1285B-9278-4EAA-BCFE-046608FBE729}" presName="linNode" presStyleCnt="0"/>
      <dgm:spPr/>
    </dgm:pt>
    <dgm:pt modelId="{A95AD8EA-6A36-4F80-814D-00BCD9869EA5}" type="pres">
      <dgm:prSet presAssocID="{5ED1285B-9278-4EAA-BCFE-046608FBE729}" presName="parentText" presStyleLbl="solidFgAcc1" presStyleIdx="0" presStyleCnt="7">
        <dgm:presLayoutVars>
          <dgm:chMax val="1"/>
          <dgm:bulletEnabled/>
        </dgm:presLayoutVars>
      </dgm:prSet>
      <dgm:spPr/>
    </dgm:pt>
    <dgm:pt modelId="{75902DD4-4EB1-4FA2-B7DD-8D485A29E8AE}" type="pres">
      <dgm:prSet presAssocID="{5ED1285B-9278-4EAA-BCFE-046608FBE729}" presName="descendantText" presStyleLbl="alignNode1" presStyleIdx="0" presStyleCnt="7">
        <dgm:presLayoutVars>
          <dgm:bulletEnabled/>
        </dgm:presLayoutVars>
      </dgm:prSet>
      <dgm:spPr/>
    </dgm:pt>
    <dgm:pt modelId="{E3A064E0-480B-409D-8229-4A52F2D007A1}" type="pres">
      <dgm:prSet presAssocID="{3AF9011C-DD39-4B24-B7D6-32C063F6169B}" presName="sp" presStyleCnt="0"/>
      <dgm:spPr/>
    </dgm:pt>
    <dgm:pt modelId="{7EA8D729-B1DC-4A3E-88FC-111FF915D5E6}" type="pres">
      <dgm:prSet presAssocID="{D7E97D97-F65A-4F96-BE20-E77E7B5D48E6}" presName="linNode" presStyleCnt="0"/>
      <dgm:spPr/>
    </dgm:pt>
    <dgm:pt modelId="{5BFAB85C-A3FC-4119-81A2-0FE683B26CEE}" type="pres">
      <dgm:prSet presAssocID="{D7E97D97-F65A-4F96-BE20-E77E7B5D48E6}" presName="parentText" presStyleLbl="solidFgAcc1" presStyleIdx="1" presStyleCnt="7">
        <dgm:presLayoutVars>
          <dgm:chMax val="1"/>
          <dgm:bulletEnabled/>
        </dgm:presLayoutVars>
      </dgm:prSet>
      <dgm:spPr/>
    </dgm:pt>
    <dgm:pt modelId="{49D35973-11C0-459C-B4B2-73A39EC15BCF}" type="pres">
      <dgm:prSet presAssocID="{D7E97D97-F65A-4F96-BE20-E77E7B5D48E6}" presName="descendantText" presStyleLbl="alignNode1" presStyleIdx="1" presStyleCnt="7">
        <dgm:presLayoutVars>
          <dgm:bulletEnabled/>
        </dgm:presLayoutVars>
      </dgm:prSet>
      <dgm:spPr/>
    </dgm:pt>
    <dgm:pt modelId="{C1FC7BFC-3FD3-4E78-88C8-A448A0304478}" type="pres">
      <dgm:prSet presAssocID="{12C0B197-A6FC-4F5B-8785-65D683237703}" presName="sp" presStyleCnt="0"/>
      <dgm:spPr/>
    </dgm:pt>
    <dgm:pt modelId="{E64C52DA-DA83-461B-90F9-48D0DE366546}" type="pres">
      <dgm:prSet presAssocID="{E1EAE0FE-FAEE-475D-8DAC-F05A07D11960}" presName="linNode" presStyleCnt="0"/>
      <dgm:spPr/>
    </dgm:pt>
    <dgm:pt modelId="{F67F1358-28B3-41A5-B59A-711ECCECF19E}" type="pres">
      <dgm:prSet presAssocID="{E1EAE0FE-FAEE-475D-8DAC-F05A07D11960}" presName="parentText" presStyleLbl="solidFgAcc1" presStyleIdx="2" presStyleCnt="7">
        <dgm:presLayoutVars>
          <dgm:chMax val="1"/>
          <dgm:bulletEnabled/>
        </dgm:presLayoutVars>
      </dgm:prSet>
      <dgm:spPr/>
    </dgm:pt>
    <dgm:pt modelId="{897D0E12-9069-4BD7-81B7-7D10D4D77596}" type="pres">
      <dgm:prSet presAssocID="{E1EAE0FE-FAEE-475D-8DAC-F05A07D11960}" presName="descendantText" presStyleLbl="alignNode1" presStyleIdx="2" presStyleCnt="7">
        <dgm:presLayoutVars>
          <dgm:bulletEnabled/>
        </dgm:presLayoutVars>
      </dgm:prSet>
      <dgm:spPr/>
    </dgm:pt>
    <dgm:pt modelId="{9A932A85-CC42-4DB7-A568-24651C3A853A}" type="pres">
      <dgm:prSet presAssocID="{4038335A-6040-4784-8D62-A6855D28BD68}" presName="sp" presStyleCnt="0"/>
      <dgm:spPr/>
    </dgm:pt>
    <dgm:pt modelId="{6EED2E43-1506-48A4-90C7-CFA68157D09C}" type="pres">
      <dgm:prSet presAssocID="{86611334-8BEC-4958-869F-E996B6779ECA}" presName="linNode" presStyleCnt="0"/>
      <dgm:spPr/>
    </dgm:pt>
    <dgm:pt modelId="{0C7A5140-9105-4C83-8433-7A1864D167FC}" type="pres">
      <dgm:prSet presAssocID="{86611334-8BEC-4958-869F-E996B6779ECA}" presName="parentText" presStyleLbl="solidFgAcc1" presStyleIdx="3" presStyleCnt="7">
        <dgm:presLayoutVars>
          <dgm:chMax val="1"/>
          <dgm:bulletEnabled/>
        </dgm:presLayoutVars>
      </dgm:prSet>
      <dgm:spPr/>
    </dgm:pt>
    <dgm:pt modelId="{ED557111-51CE-424C-97E4-98EB89970BEC}" type="pres">
      <dgm:prSet presAssocID="{86611334-8BEC-4958-869F-E996B6779ECA}" presName="descendantText" presStyleLbl="alignNode1" presStyleIdx="3" presStyleCnt="7">
        <dgm:presLayoutVars>
          <dgm:bulletEnabled/>
        </dgm:presLayoutVars>
      </dgm:prSet>
      <dgm:spPr/>
    </dgm:pt>
    <dgm:pt modelId="{B90B1115-EFFC-4FF2-AC64-25CF86180428}" type="pres">
      <dgm:prSet presAssocID="{4915CC76-438B-4481-8D7A-3D25157FDE53}" presName="sp" presStyleCnt="0"/>
      <dgm:spPr/>
    </dgm:pt>
    <dgm:pt modelId="{F8AA24BC-61DF-4682-A00B-B7DA6B9BF02F}" type="pres">
      <dgm:prSet presAssocID="{79AE6E7B-DA74-445E-B186-78FAE1FEA4A3}" presName="linNode" presStyleCnt="0"/>
      <dgm:spPr/>
    </dgm:pt>
    <dgm:pt modelId="{F13B6E52-CD8D-48A0-986F-6DF96F3B3CDA}" type="pres">
      <dgm:prSet presAssocID="{79AE6E7B-DA74-445E-B186-78FAE1FEA4A3}" presName="parentText" presStyleLbl="solidFgAcc1" presStyleIdx="4" presStyleCnt="7">
        <dgm:presLayoutVars>
          <dgm:chMax val="1"/>
          <dgm:bulletEnabled/>
        </dgm:presLayoutVars>
      </dgm:prSet>
      <dgm:spPr/>
    </dgm:pt>
    <dgm:pt modelId="{6E46152F-D333-4038-8C51-42AC68FD5F4A}" type="pres">
      <dgm:prSet presAssocID="{79AE6E7B-DA74-445E-B186-78FAE1FEA4A3}" presName="descendantText" presStyleLbl="alignNode1" presStyleIdx="4" presStyleCnt="7">
        <dgm:presLayoutVars>
          <dgm:bulletEnabled/>
        </dgm:presLayoutVars>
      </dgm:prSet>
      <dgm:spPr/>
    </dgm:pt>
    <dgm:pt modelId="{328EB062-69D5-479C-9608-9A0173C1BA48}" type="pres">
      <dgm:prSet presAssocID="{DC029B15-38B0-468B-9F0E-D5968F98366A}" presName="sp" presStyleCnt="0"/>
      <dgm:spPr/>
    </dgm:pt>
    <dgm:pt modelId="{762C5B78-85B6-4259-BFA7-9ACB7E90EA5B}" type="pres">
      <dgm:prSet presAssocID="{5D8F0987-708E-4DF6-9236-51833A647475}" presName="linNode" presStyleCnt="0"/>
      <dgm:spPr/>
    </dgm:pt>
    <dgm:pt modelId="{FC8C5F89-2D85-4A9B-8845-D6A12C59B292}" type="pres">
      <dgm:prSet presAssocID="{5D8F0987-708E-4DF6-9236-51833A647475}" presName="parentText" presStyleLbl="solidFgAcc1" presStyleIdx="5" presStyleCnt="7">
        <dgm:presLayoutVars>
          <dgm:chMax val="1"/>
          <dgm:bulletEnabled/>
        </dgm:presLayoutVars>
      </dgm:prSet>
      <dgm:spPr/>
    </dgm:pt>
    <dgm:pt modelId="{6B0FA212-D13D-4380-AD85-9616A01674EA}" type="pres">
      <dgm:prSet presAssocID="{5D8F0987-708E-4DF6-9236-51833A647475}" presName="descendantText" presStyleLbl="alignNode1" presStyleIdx="5" presStyleCnt="7">
        <dgm:presLayoutVars>
          <dgm:bulletEnabled/>
        </dgm:presLayoutVars>
      </dgm:prSet>
      <dgm:spPr/>
    </dgm:pt>
    <dgm:pt modelId="{E6CD0024-0027-405C-B879-93AAA0DEF16F}" type="pres">
      <dgm:prSet presAssocID="{A9EF2DCE-FB35-4ECF-A557-A09946230D86}" presName="sp" presStyleCnt="0"/>
      <dgm:spPr/>
    </dgm:pt>
    <dgm:pt modelId="{10727C2B-92B6-45CC-AE7E-F99353EBF976}" type="pres">
      <dgm:prSet presAssocID="{8AAE2FD3-AB16-4EE7-B26B-31E847FBA260}" presName="linNode" presStyleCnt="0"/>
      <dgm:spPr/>
    </dgm:pt>
    <dgm:pt modelId="{BC3F393A-69AF-48B1-8CCE-FA1A88CC83EF}" type="pres">
      <dgm:prSet presAssocID="{8AAE2FD3-AB16-4EE7-B26B-31E847FBA260}" presName="parentText" presStyleLbl="solidFgAcc1" presStyleIdx="6" presStyleCnt="7">
        <dgm:presLayoutVars>
          <dgm:chMax val="1"/>
          <dgm:bulletEnabled/>
        </dgm:presLayoutVars>
      </dgm:prSet>
      <dgm:spPr/>
    </dgm:pt>
    <dgm:pt modelId="{AEADA01C-F900-406A-92DC-DBF7D3FDCCF7}" type="pres">
      <dgm:prSet presAssocID="{8AAE2FD3-AB16-4EE7-B26B-31E847FBA260}" presName="descendantText" presStyleLbl="alignNode1" presStyleIdx="6" presStyleCnt="7">
        <dgm:presLayoutVars>
          <dgm:bulletEnabled/>
        </dgm:presLayoutVars>
      </dgm:prSet>
      <dgm:spPr/>
    </dgm:pt>
  </dgm:ptLst>
  <dgm:cxnLst>
    <dgm:cxn modelId="{08443D0D-8DF6-41F8-B5DD-975D0B1E3912}" srcId="{B7E1D714-C07F-4002-B18F-9F79D8F5A499}" destId="{E1EAE0FE-FAEE-475D-8DAC-F05A07D11960}" srcOrd="2" destOrd="0" parTransId="{F03AC1E1-F10E-4636-B586-D26636552BE3}" sibTransId="{4038335A-6040-4784-8D62-A6855D28BD68}"/>
    <dgm:cxn modelId="{200A3925-6539-4CC8-919F-776FD790CAFD}" srcId="{79AE6E7B-DA74-445E-B186-78FAE1FEA4A3}" destId="{E5A4734C-81BD-4886-AF24-E78DC993C448}" srcOrd="0" destOrd="0" parTransId="{1014A914-3D20-4E55-BEB9-789A6C28F72C}" sibTransId="{0133F722-E7B4-4DC9-A932-C40D6E616CBF}"/>
    <dgm:cxn modelId="{6B817430-FB13-4212-8DFF-387AFBA1DDFD}" type="presOf" srcId="{79AE6E7B-DA74-445E-B186-78FAE1FEA4A3}" destId="{F13B6E52-CD8D-48A0-986F-6DF96F3B3CDA}" srcOrd="0" destOrd="0" presId="urn:microsoft.com/office/officeart/2016/7/layout/VerticalHollowActionList"/>
    <dgm:cxn modelId="{62525B3B-F80F-4C26-8CB8-7B7D3B1CAAA8}" type="presOf" srcId="{86611334-8BEC-4958-869F-E996B6779ECA}" destId="{0C7A5140-9105-4C83-8433-7A1864D167FC}" srcOrd="0" destOrd="0" presId="urn:microsoft.com/office/officeart/2016/7/layout/VerticalHollowActionList"/>
    <dgm:cxn modelId="{446A3E3D-05C3-4EE5-B7BF-E9DE8237B7B0}" srcId="{B7E1D714-C07F-4002-B18F-9F79D8F5A499}" destId="{5ED1285B-9278-4EAA-BCFE-046608FBE729}" srcOrd="0" destOrd="0" parTransId="{B3D9678D-1FA4-499D-ABAB-E2943344C24B}" sibTransId="{3AF9011C-DD39-4B24-B7D6-32C063F6169B}"/>
    <dgm:cxn modelId="{9857E43D-0B4B-49B3-8C28-12416D80D67B}" type="presOf" srcId="{5A57CFB7-75FA-4B7E-8770-7DB4068E993E}" destId="{75902DD4-4EB1-4FA2-B7DD-8D485A29E8AE}" srcOrd="0" destOrd="0" presId="urn:microsoft.com/office/officeart/2016/7/layout/VerticalHollowActionList"/>
    <dgm:cxn modelId="{1627F73F-084B-4EEE-80EB-648F569A2283}" type="presOf" srcId="{8AAE2FD3-AB16-4EE7-B26B-31E847FBA260}" destId="{BC3F393A-69AF-48B1-8CCE-FA1A88CC83EF}" srcOrd="0" destOrd="0" presId="urn:microsoft.com/office/officeart/2016/7/layout/VerticalHollowActionList"/>
    <dgm:cxn modelId="{0909D460-FD71-4790-8887-FAE87754C5D0}" srcId="{5D8F0987-708E-4DF6-9236-51833A647475}" destId="{6D7E1C4A-41BA-4FB2-A9A9-DA11C1F5A06F}" srcOrd="0" destOrd="0" parTransId="{56D16534-724B-486E-AB85-1B0B7C591F5F}" sibTransId="{350A5150-1821-4E1C-B079-9D523A87201C}"/>
    <dgm:cxn modelId="{03E8A36D-5E7F-4E04-B1B3-D2F5A032D27B}" type="presOf" srcId="{D7E97D97-F65A-4F96-BE20-E77E7B5D48E6}" destId="{5BFAB85C-A3FC-4119-81A2-0FE683B26CEE}" srcOrd="0" destOrd="0" presId="urn:microsoft.com/office/officeart/2016/7/layout/VerticalHollowActionList"/>
    <dgm:cxn modelId="{B939E671-A94E-4138-9031-7E418C4FAF54}" srcId="{B7E1D714-C07F-4002-B18F-9F79D8F5A499}" destId="{86611334-8BEC-4958-869F-E996B6779ECA}" srcOrd="3" destOrd="0" parTransId="{1F6BB00D-584C-40CE-8677-D4C5304F01A8}" sibTransId="{4915CC76-438B-4481-8D7A-3D25157FDE53}"/>
    <dgm:cxn modelId="{3A635488-8900-452D-9789-F9F5F0F482CB}" srcId="{B7E1D714-C07F-4002-B18F-9F79D8F5A499}" destId="{5D8F0987-708E-4DF6-9236-51833A647475}" srcOrd="5" destOrd="0" parTransId="{579AA2F9-CFEF-4E1B-9DBE-C4237AB97C28}" sibTransId="{A9EF2DCE-FB35-4ECF-A557-A09946230D86}"/>
    <dgm:cxn modelId="{22BDAC8D-F050-4633-8E1F-7916E720EF32}" type="presOf" srcId="{8A6D3EEE-2B93-4D13-9CDF-67B9DBAC2A68}" destId="{AEADA01C-F900-406A-92DC-DBF7D3FDCCF7}" srcOrd="0" destOrd="0" presId="urn:microsoft.com/office/officeart/2016/7/layout/VerticalHollowActionList"/>
    <dgm:cxn modelId="{D285AB94-174E-42E4-9F11-888355BD39EE}" type="presOf" srcId="{5ED1285B-9278-4EAA-BCFE-046608FBE729}" destId="{A95AD8EA-6A36-4F80-814D-00BCD9869EA5}" srcOrd="0" destOrd="0" presId="urn:microsoft.com/office/officeart/2016/7/layout/VerticalHollowActionList"/>
    <dgm:cxn modelId="{CB2EC9AB-0922-4955-BFF7-09B91BCE3BB4}" srcId="{D7E97D97-F65A-4F96-BE20-E77E7B5D48E6}" destId="{AF8E66A6-28A1-4574-904E-6D831B91F08B}" srcOrd="0" destOrd="0" parTransId="{E9123025-F60D-4D37-89A7-225F8A9B4E5A}" sibTransId="{99AC4401-F693-4CE5-A67C-E5E698D4B689}"/>
    <dgm:cxn modelId="{5848F8AB-F8AD-4C94-A27D-DD3267645C51}" srcId="{8AAE2FD3-AB16-4EE7-B26B-31E847FBA260}" destId="{8A6D3EEE-2B93-4D13-9CDF-67B9DBAC2A68}" srcOrd="0" destOrd="0" parTransId="{6E7840DF-EDFC-44BF-9C48-5BF7FF554A42}" sibTransId="{B3ADC261-3123-4663-8883-03E9F25DF1BF}"/>
    <dgm:cxn modelId="{824FDFAD-B224-451C-A9E0-2F11B1B64C43}" type="presOf" srcId="{5DAC1235-1840-49F7-9E58-BEAE05BF6C51}" destId="{ED557111-51CE-424C-97E4-98EB89970BEC}" srcOrd="0" destOrd="0" presId="urn:microsoft.com/office/officeart/2016/7/layout/VerticalHollowActionList"/>
    <dgm:cxn modelId="{826C6EAE-30F4-4BD1-82B9-4D19ABCA0C36}" type="presOf" srcId="{6D7E1C4A-41BA-4FB2-A9A9-DA11C1F5A06F}" destId="{6B0FA212-D13D-4380-AD85-9616A01674EA}" srcOrd="0" destOrd="0" presId="urn:microsoft.com/office/officeart/2016/7/layout/VerticalHollowActionList"/>
    <dgm:cxn modelId="{84D438AF-6C69-4242-A604-2F269CA50EE9}" type="presOf" srcId="{AF8E66A6-28A1-4574-904E-6D831B91F08B}" destId="{49D35973-11C0-459C-B4B2-73A39EC15BCF}" srcOrd="0" destOrd="0" presId="urn:microsoft.com/office/officeart/2016/7/layout/VerticalHollowActionList"/>
    <dgm:cxn modelId="{FA3066B2-AF77-455D-8944-3D06917B43A4}" type="presOf" srcId="{B7E1D714-C07F-4002-B18F-9F79D8F5A499}" destId="{36E75789-1394-43F2-A109-DB82E945B714}" srcOrd="0" destOrd="0" presId="urn:microsoft.com/office/officeart/2016/7/layout/VerticalHollowActionList"/>
    <dgm:cxn modelId="{B0EF37B3-9FED-403B-A0AA-643E023C00DB}" srcId="{B7E1D714-C07F-4002-B18F-9F79D8F5A499}" destId="{79AE6E7B-DA74-445E-B186-78FAE1FEA4A3}" srcOrd="4" destOrd="0" parTransId="{8E6DC095-4955-4B76-BCEE-0295730D07EF}" sibTransId="{DC029B15-38B0-468B-9F0E-D5968F98366A}"/>
    <dgm:cxn modelId="{A43490B6-D71C-4AC6-9479-0E933BABBA5B}" srcId="{B7E1D714-C07F-4002-B18F-9F79D8F5A499}" destId="{D7E97D97-F65A-4F96-BE20-E77E7B5D48E6}" srcOrd="1" destOrd="0" parTransId="{65F1764B-8613-46A6-BFB7-67E40CF200D9}" sibTransId="{12C0B197-A6FC-4F5B-8785-65D683237703}"/>
    <dgm:cxn modelId="{B79F1EBB-E4EB-423E-94CC-942E692F5217}" srcId="{86611334-8BEC-4958-869F-E996B6779ECA}" destId="{5DAC1235-1840-49F7-9E58-BEAE05BF6C51}" srcOrd="0" destOrd="0" parTransId="{B3F9F737-D231-4CAD-BEA4-1BAF58D4CBBB}" sibTransId="{9CD474F6-7A91-4637-A293-71E0F7D58B1C}"/>
    <dgm:cxn modelId="{2F1205D8-734C-411F-9656-7617F7659240}" type="presOf" srcId="{B318566C-F761-4679-BB27-E81094FB36B7}" destId="{897D0E12-9069-4BD7-81B7-7D10D4D77596}" srcOrd="0" destOrd="0" presId="urn:microsoft.com/office/officeart/2016/7/layout/VerticalHollowActionList"/>
    <dgm:cxn modelId="{41E6CCD8-0322-4806-A07A-264D2C7D8679}" srcId="{E1EAE0FE-FAEE-475D-8DAC-F05A07D11960}" destId="{B318566C-F761-4679-BB27-E81094FB36B7}" srcOrd="0" destOrd="0" parTransId="{6E26BF48-1960-4BE9-84DC-3FF663B2064A}" sibTransId="{A8DAEEA4-64BD-4125-8944-60A4DEBE3814}"/>
    <dgm:cxn modelId="{E23882EC-D70C-44B0-9F9B-8E7059D8E88E}" srcId="{B7E1D714-C07F-4002-B18F-9F79D8F5A499}" destId="{8AAE2FD3-AB16-4EE7-B26B-31E847FBA260}" srcOrd="6" destOrd="0" parTransId="{C810C249-C1B8-4E4C-9F9B-0B817EF08BBC}" sibTransId="{0E9ABF9C-52F5-4CBD-B271-F887EC1C66F5}"/>
    <dgm:cxn modelId="{01B00CF5-609E-4A28-A10C-A6312CB9B14D}" type="presOf" srcId="{5D8F0987-708E-4DF6-9236-51833A647475}" destId="{FC8C5F89-2D85-4A9B-8845-D6A12C59B292}" srcOrd="0" destOrd="0" presId="urn:microsoft.com/office/officeart/2016/7/layout/VerticalHollowActionList"/>
    <dgm:cxn modelId="{BA489FF5-5109-410E-BD1D-A1058DD98718}" srcId="{5ED1285B-9278-4EAA-BCFE-046608FBE729}" destId="{5A57CFB7-75FA-4B7E-8770-7DB4068E993E}" srcOrd="0" destOrd="0" parTransId="{ED156B9F-937A-4FA3-98C2-EAD0D9FC3409}" sibTransId="{624D65C2-9BB9-4769-96D3-B5E431063007}"/>
    <dgm:cxn modelId="{161793F7-6F1A-42FE-B687-D0B2A6AF664B}" type="presOf" srcId="{E1EAE0FE-FAEE-475D-8DAC-F05A07D11960}" destId="{F67F1358-28B3-41A5-B59A-711ECCECF19E}" srcOrd="0" destOrd="0" presId="urn:microsoft.com/office/officeart/2016/7/layout/VerticalHollowActionList"/>
    <dgm:cxn modelId="{73E97BFA-CBC2-406B-9B5B-0B60CF30A7ED}" type="presOf" srcId="{E5A4734C-81BD-4886-AF24-E78DC993C448}" destId="{6E46152F-D333-4038-8C51-42AC68FD5F4A}" srcOrd="0" destOrd="0" presId="urn:microsoft.com/office/officeart/2016/7/layout/VerticalHollowActionList"/>
    <dgm:cxn modelId="{3BF03BC9-6AEB-44A9-8449-1437EBCDEE74}" type="presParOf" srcId="{36E75789-1394-43F2-A109-DB82E945B714}" destId="{856F9A5E-A595-4F30-84AC-0C6F6CFB61A7}" srcOrd="0" destOrd="0" presId="urn:microsoft.com/office/officeart/2016/7/layout/VerticalHollowActionList"/>
    <dgm:cxn modelId="{829C61BB-7807-4C1F-B60F-4B3836479222}" type="presParOf" srcId="{856F9A5E-A595-4F30-84AC-0C6F6CFB61A7}" destId="{A95AD8EA-6A36-4F80-814D-00BCD9869EA5}" srcOrd="0" destOrd="0" presId="urn:microsoft.com/office/officeart/2016/7/layout/VerticalHollowActionList"/>
    <dgm:cxn modelId="{28C44E0F-4701-4F5E-89D6-6154BF6D38A4}" type="presParOf" srcId="{856F9A5E-A595-4F30-84AC-0C6F6CFB61A7}" destId="{75902DD4-4EB1-4FA2-B7DD-8D485A29E8AE}" srcOrd="1" destOrd="0" presId="urn:microsoft.com/office/officeart/2016/7/layout/VerticalHollowActionList"/>
    <dgm:cxn modelId="{B2CBC172-4F02-4F4F-8E56-B13C62575F3B}" type="presParOf" srcId="{36E75789-1394-43F2-A109-DB82E945B714}" destId="{E3A064E0-480B-409D-8229-4A52F2D007A1}" srcOrd="1" destOrd="0" presId="urn:microsoft.com/office/officeart/2016/7/layout/VerticalHollowActionList"/>
    <dgm:cxn modelId="{B96C3A4D-494F-4A69-8CEF-1E0908913334}" type="presParOf" srcId="{36E75789-1394-43F2-A109-DB82E945B714}" destId="{7EA8D729-B1DC-4A3E-88FC-111FF915D5E6}" srcOrd="2" destOrd="0" presId="urn:microsoft.com/office/officeart/2016/7/layout/VerticalHollowActionList"/>
    <dgm:cxn modelId="{6E88FC36-4688-4649-ABB2-0D3319DFC9DD}" type="presParOf" srcId="{7EA8D729-B1DC-4A3E-88FC-111FF915D5E6}" destId="{5BFAB85C-A3FC-4119-81A2-0FE683B26CEE}" srcOrd="0" destOrd="0" presId="urn:microsoft.com/office/officeart/2016/7/layout/VerticalHollowActionList"/>
    <dgm:cxn modelId="{8A365FF4-3DAD-4774-B997-DB2C2C426F1A}" type="presParOf" srcId="{7EA8D729-B1DC-4A3E-88FC-111FF915D5E6}" destId="{49D35973-11C0-459C-B4B2-73A39EC15BCF}" srcOrd="1" destOrd="0" presId="urn:microsoft.com/office/officeart/2016/7/layout/VerticalHollowActionList"/>
    <dgm:cxn modelId="{FD871FC8-7BD7-47C2-B1F9-153CE27E3A5B}" type="presParOf" srcId="{36E75789-1394-43F2-A109-DB82E945B714}" destId="{C1FC7BFC-3FD3-4E78-88C8-A448A0304478}" srcOrd="3" destOrd="0" presId="urn:microsoft.com/office/officeart/2016/7/layout/VerticalHollowActionList"/>
    <dgm:cxn modelId="{01B16BCB-9D18-49C4-A026-D3243BDEFA89}" type="presParOf" srcId="{36E75789-1394-43F2-A109-DB82E945B714}" destId="{E64C52DA-DA83-461B-90F9-48D0DE366546}" srcOrd="4" destOrd="0" presId="urn:microsoft.com/office/officeart/2016/7/layout/VerticalHollowActionList"/>
    <dgm:cxn modelId="{089020E0-07CA-49B3-96C5-4AE45E8F7663}" type="presParOf" srcId="{E64C52DA-DA83-461B-90F9-48D0DE366546}" destId="{F67F1358-28B3-41A5-B59A-711ECCECF19E}" srcOrd="0" destOrd="0" presId="urn:microsoft.com/office/officeart/2016/7/layout/VerticalHollowActionList"/>
    <dgm:cxn modelId="{10D431A7-9607-45C5-9D64-0AAF81C653EC}" type="presParOf" srcId="{E64C52DA-DA83-461B-90F9-48D0DE366546}" destId="{897D0E12-9069-4BD7-81B7-7D10D4D77596}" srcOrd="1" destOrd="0" presId="urn:microsoft.com/office/officeart/2016/7/layout/VerticalHollowActionList"/>
    <dgm:cxn modelId="{0E464404-8204-4AC9-AD9A-9EFCA8D23E11}" type="presParOf" srcId="{36E75789-1394-43F2-A109-DB82E945B714}" destId="{9A932A85-CC42-4DB7-A568-24651C3A853A}" srcOrd="5" destOrd="0" presId="urn:microsoft.com/office/officeart/2016/7/layout/VerticalHollowActionList"/>
    <dgm:cxn modelId="{83165301-89D1-4F7B-AAA1-261C5F7229E1}" type="presParOf" srcId="{36E75789-1394-43F2-A109-DB82E945B714}" destId="{6EED2E43-1506-48A4-90C7-CFA68157D09C}" srcOrd="6" destOrd="0" presId="urn:microsoft.com/office/officeart/2016/7/layout/VerticalHollowActionList"/>
    <dgm:cxn modelId="{F7BBAE5B-A94F-4D3C-B758-621D4950F5DB}" type="presParOf" srcId="{6EED2E43-1506-48A4-90C7-CFA68157D09C}" destId="{0C7A5140-9105-4C83-8433-7A1864D167FC}" srcOrd="0" destOrd="0" presId="urn:microsoft.com/office/officeart/2016/7/layout/VerticalHollowActionList"/>
    <dgm:cxn modelId="{C2825BDE-E566-4F21-8896-C5896BF94D79}" type="presParOf" srcId="{6EED2E43-1506-48A4-90C7-CFA68157D09C}" destId="{ED557111-51CE-424C-97E4-98EB89970BEC}" srcOrd="1" destOrd="0" presId="urn:microsoft.com/office/officeart/2016/7/layout/VerticalHollowActionList"/>
    <dgm:cxn modelId="{CF441916-C11A-4BC9-9080-3E239E887EB2}" type="presParOf" srcId="{36E75789-1394-43F2-A109-DB82E945B714}" destId="{B90B1115-EFFC-4FF2-AC64-25CF86180428}" srcOrd="7" destOrd="0" presId="urn:microsoft.com/office/officeart/2016/7/layout/VerticalHollowActionList"/>
    <dgm:cxn modelId="{CFBD7825-C410-42CC-A397-187FB6B5F169}" type="presParOf" srcId="{36E75789-1394-43F2-A109-DB82E945B714}" destId="{F8AA24BC-61DF-4682-A00B-B7DA6B9BF02F}" srcOrd="8" destOrd="0" presId="urn:microsoft.com/office/officeart/2016/7/layout/VerticalHollowActionList"/>
    <dgm:cxn modelId="{F317E4F6-CAD6-4E06-82FC-BC3B22F03A88}" type="presParOf" srcId="{F8AA24BC-61DF-4682-A00B-B7DA6B9BF02F}" destId="{F13B6E52-CD8D-48A0-986F-6DF96F3B3CDA}" srcOrd="0" destOrd="0" presId="urn:microsoft.com/office/officeart/2016/7/layout/VerticalHollowActionList"/>
    <dgm:cxn modelId="{9ED37327-1308-4EBF-8D7D-82344D68A70F}" type="presParOf" srcId="{F8AA24BC-61DF-4682-A00B-B7DA6B9BF02F}" destId="{6E46152F-D333-4038-8C51-42AC68FD5F4A}" srcOrd="1" destOrd="0" presId="urn:microsoft.com/office/officeart/2016/7/layout/VerticalHollowActionList"/>
    <dgm:cxn modelId="{6F0A8415-33D0-47F7-8676-512D89B8F324}" type="presParOf" srcId="{36E75789-1394-43F2-A109-DB82E945B714}" destId="{328EB062-69D5-479C-9608-9A0173C1BA48}" srcOrd="9" destOrd="0" presId="urn:microsoft.com/office/officeart/2016/7/layout/VerticalHollowActionList"/>
    <dgm:cxn modelId="{220421AC-E888-43A3-86E5-C6AB701A188D}" type="presParOf" srcId="{36E75789-1394-43F2-A109-DB82E945B714}" destId="{762C5B78-85B6-4259-BFA7-9ACB7E90EA5B}" srcOrd="10" destOrd="0" presId="urn:microsoft.com/office/officeart/2016/7/layout/VerticalHollowActionList"/>
    <dgm:cxn modelId="{41964087-8931-40FE-B18B-C6CA1B543D29}" type="presParOf" srcId="{762C5B78-85B6-4259-BFA7-9ACB7E90EA5B}" destId="{FC8C5F89-2D85-4A9B-8845-D6A12C59B292}" srcOrd="0" destOrd="0" presId="urn:microsoft.com/office/officeart/2016/7/layout/VerticalHollowActionList"/>
    <dgm:cxn modelId="{214A8036-2860-4AC1-BA97-B69091B215D4}" type="presParOf" srcId="{762C5B78-85B6-4259-BFA7-9ACB7E90EA5B}" destId="{6B0FA212-D13D-4380-AD85-9616A01674EA}" srcOrd="1" destOrd="0" presId="urn:microsoft.com/office/officeart/2016/7/layout/VerticalHollowActionList"/>
    <dgm:cxn modelId="{76DDC467-A530-48CC-8E8E-C74271E5C493}" type="presParOf" srcId="{36E75789-1394-43F2-A109-DB82E945B714}" destId="{E6CD0024-0027-405C-B879-93AAA0DEF16F}" srcOrd="11" destOrd="0" presId="urn:microsoft.com/office/officeart/2016/7/layout/VerticalHollowActionList"/>
    <dgm:cxn modelId="{3FD13AC7-D1ED-4317-9E54-ED60BB98DFED}" type="presParOf" srcId="{36E75789-1394-43F2-A109-DB82E945B714}" destId="{10727C2B-92B6-45CC-AE7E-F99353EBF976}" srcOrd="12" destOrd="0" presId="urn:microsoft.com/office/officeart/2016/7/layout/VerticalHollowActionList"/>
    <dgm:cxn modelId="{FAC1475B-47E5-4EFB-B828-9805C61BFCD8}" type="presParOf" srcId="{10727C2B-92B6-45CC-AE7E-F99353EBF976}" destId="{BC3F393A-69AF-48B1-8CCE-FA1A88CC83EF}" srcOrd="0" destOrd="0" presId="urn:microsoft.com/office/officeart/2016/7/layout/VerticalHollowActionList"/>
    <dgm:cxn modelId="{D1718207-7187-49F9-BBD3-63BB6C99F7A0}" type="presParOf" srcId="{10727C2B-92B6-45CC-AE7E-F99353EBF976}" destId="{AEADA01C-F900-406A-92DC-DBF7D3FDCCF7}" srcOrd="1" destOrd="0" presId="urn:microsoft.com/office/officeart/2016/7/layout/VerticalHollow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69E89-8D8B-4EC9-A8FC-0F0FAD277DCC}">
      <dsp:nvSpPr>
        <dsp:cNvPr id="0" name=""/>
        <dsp:cNvSpPr/>
      </dsp:nvSpPr>
      <dsp:spPr>
        <a:xfrm rot="5400000">
          <a:off x="5479849" y="-1276543"/>
          <a:ext cx="3341517" cy="6729984"/>
        </a:xfrm>
        <a:prstGeom prst="round2Same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b="1" kern="1200"/>
            <a:t>Class I</a:t>
          </a:r>
          <a:r>
            <a:rPr lang="en-US" sz="1900" kern="1200"/>
            <a:t>: Double-stranded DNA viruses</a:t>
          </a:r>
        </a:p>
        <a:p>
          <a:pPr marL="171450" lvl="1" indent="-171450" algn="l" defTabSz="844550">
            <a:lnSpc>
              <a:spcPct val="90000"/>
            </a:lnSpc>
            <a:spcBef>
              <a:spcPct val="0"/>
            </a:spcBef>
            <a:spcAft>
              <a:spcPct val="15000"/>
            </a:spcAft>
            <a:buChar char="•"/>
          </a:pPr>
          <a:r>
            <a:rPr lang="en-US" sz="1900" b="1" kern="1200"/>
            <a:t>Class II</a:t>
          </a:r>
          <a:r>
            <a:rPr lang="en-US" sz="1900" kern="1200"/>
            <a:t>: Single-stranded DNA viruses</a:t>
          </a:r>
        </a:p>
        <a:p>
          <a:pPr marL="171450" lvl="1" indent="-171450" algn="l" defTabSz="844550">
            <a:lnSpc>
              <a:spcPct val="90000"/>
            </a:lnSpc>
            <a:spcBef>
              <a:spcPct val="0"/>
            </a:spcBef>
            <a:spcAft>
              <a:spcPct val="15000"/>
            </a:spcAft>
            <a:buChar char="•"/>
          </a:pPr>
          <a:r>
            <a:rPr lang="en-US" sz="1900" b="1" kern="1200"/>
            <a:t>Class III</a:t>
          </a:r>
          <a:r>
            <a:rPr lang="en-US" sz="1900" kern="1200"/>
            <a:t>: Double-stranded RNA viruses</a:t>
          </a:r>
        </a:p>
        <a:p>
          <a:pPr marL="171450" lvl="1" indent="-171450" algn="l" defTabSz="844550">
            <a:lnSpc>
              <a:spcPct val="90000"/>
            </a:lnSpc>
            <a:spcBef>
              <a:spcPct val="0"/>
            </a:spcBef>
            <a:spcAft>
              <a:spcPct val="15000"/>
            </a:spcAft>
            <a:buChar char="•"/>
          </a:pPr>
          <a:r>
            <a:rPr lang="en-US" sz="1900" b="1" kern="1200" dirty="0"/>
            <a:t>Class IV:</a:t>
          </a:r>
          <a:r>
            <a:rPr lang="en-US" sz="1900" kern="1200" dirty="0"/>
            <a:t> Positive sense single-stranded RNA viruses</a:t>
          </a:r>
        </a:p>
        <a:p>
          <a:pPr marL="171450" lvl="1" indent="-171450" algn="l" defTabSz="844550">
            <a:lnSpc>
              <a:spcPct val="90000"/>
            </a:lnSpc>
            <a:spcBef>
              <a:spcPct val="0"/>
            </a:spcBef>
            <a:spcAft>
              <a:spcPct val="15000"/>
            </a:spcAft>
            <a:buChar char="•"/>
          </a:pPr>
          <a:r>
            <a:rPr lang="en-US" sz="1900" b="1" kern="1200" dirty="0"/>
            <a:t>Class V</a:t>
          </a:r>
          <a:r>
            <a:rPr lang="en-US" sz="1900" kern="1200" dirty="0"/>
            <a:t>: Negative sense single-stranded RNA viruses</a:t>
          </a:r>
        </a:p>
        <a:p>
          <a:pPr marL="171450" lvl="1" indent="-171450" algn="l" defTabSz="844550">
            <a:lnSpc>
              <a:spcPct val="90000"/>
            </a:lnSpc>
            <a:spcBef>
              <a:spcPct val="0"/>
            </a:spcBef>
            <a:spcAft>
              <a:spcPct val="15000"/>
            </a:spcAft>
            <a:buChar char="•"/>
          </a:pPr>
          <a:r>
            <a:rPr lang="en-US" sz="1900" b="1" kern="1200"/>
            <a:t>Class VI</a:t>
          </a:r>
          <a:r>
            <a:rPr lang="en-US" sz="1900" kern="1200"/>
            <a:t>: Single-stranded RNA viruses with a DNA intermediate in their life cycle</a:t>
          </a:r>
        </a:p>
        <a:p>
          <a:pPr marL="171450" lvl="1" indent="-171450" algn="l" defTabSz="844550">
            <a:lnSpc>
              <a:spcPct val="90000"/>
            </a:lnSpc>
            <a:spcBef>
              <a:spcPct val="0"/>
            </a:spcBef>
            <a:spcAft>
              <a:spcPct val="15000"/>
            </a:spcAft>
            <a:buChar char="•"/>
          </a:pPr>
          <a:r>
            <a:rPr lang="en-US" sz="1900" b="1" kern="1200"/>
            <a:t>Class VII</a:t>
          </a:r>
          <a:r>
            <a:rPr lang="en-US" sz="1900" kern="1200"/>
            <a:t>: Double-stranded DNA viruses with an RNA intermediate in their life cycle</a:t>
          </a:r>
        </a:p>
      </dsp:txBody>
      <dsp:txXfrm rot="-5400000">
        <a:off x="3785616" y="580809"/>
        <a:ext cx="6566865" cy="3015279"/>
      </dsp:txXfrm>
    </dsp:sp>
    <dsp:sp modelId="{1DE77CC5-38FD-4B97-835A-7996851182E1}">
      <dsp:nvSpPr>
        <dsp:cNvPr id="0" name=""/>
        <dsp:cNvSpPr/>
      </dsp:nvSpPr>
      <dsp:spPr>
        <a:xfrm>
          <a:off x="0" y="0"/>
          <a:ext cx="3785616" cy="4176897"/>
        </a:xfrm>
        <a:prstGeom prst="roundRect">
          <a:avLst/>
        </a:prstGeom>
        <a:solidFill>
          <a:schemeClr val="accent5">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Baltimore Classification is a system used to classify viruses based on their manner of messenger RNA (mRNA) synthesis. This classification system was created by the Nobel laureate David Baltimore. It consists of seven groups, each representing a different type of virus:</a:t>
          </a:r>
        </a:p>
      </dsp:txBody>
      <dsp:txXfrm>
        <a:off x="184799" y="184799"/>
        <a:ext cx="3416018" cy="380729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836A1-4194-4D3A-B2DB-DC8D01D3EFDF}">
      <dsp:nvSpPr>
        <dsp:cNvPr id="0" name=""/>
        <dsp:cNvSpPr/>
      </dsp:nvSpPr>
      <dsp:spPr>
        <a:xfrm>
          <a:off x="134825" y="385168"/>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BA6CD-CF43-4FA5-8503-3BAB709FD3E4}">
      <dsp:nvSpPr>
        <dsp:cNvPr id="0" name=""/>
        <dsp:cNvSpPr/>
      </dsp:nvSpPr>
      <dsp:spPr>
        <a:xfrm>
          <a:off x="406966" y="657309"/>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25628E-D77E-4992-9A96-181D6BA706FB}">
      <dsp:nvSpPr>
        <dsp:cNvPr id="0" name=""/>
        <dsp:cNvSpPr/>
      </dsp:nvSpPr>
      <dsp:spPr>
        <a:xfrm>
          <a:off x="1708430" y="385168"/>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Understanding Virus-Host Interactions: Future research in virology will continue to focus on understanding the complex interactions between viruses and their host cells. This includes studying how viruses enter cells, replicate, and evade the host’s immune response.</a:t>
          </a:r>
        </a:p>
      </dsp:txBody>
      <dsp:txXfrm>
        <a:off x="1708430" y="385168"/>
        <a:ext cx="3054644" cy="1295909"/>
      </dsp:txXfrm>
    </dsp:sp>
    <dsp:sp modelId="{71E6677C-54DE-4F6B-A887-6707588903FF}">
      <dsp:nvSpPr>
        <dsp:cNvPr id="0" name=""/>
        <dsp:cNvSpPr/>
      </dsp:nvSpPr>
      <dsp:spPr>
        <a:xfrm>
          <a:off x="5295324" y="385168"/>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8435C5-2464-4669-881B-C656226BA799}">
      <dsp:nvSpPr>
        <dsp:cNvPr id="0" name=""/>
        <dsp:cNvSpPr/>
      </dsp:nvSpPr>
      <dsp:spPr>
        <a:xfrm>
          <a:off x="5567465" y="657309"/>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C8D799-B357-4227-874D-878370DFF0D9}">
      <dsp:nvSpPr>
        <dsp:cNvPr id="0" name=""/>
        <dsp:cNvSpPr/>
      </dsp:nvSpPr>
      <dsp:spPr>
        <a:xfrm>
          <a:off x="6868929" y="385168"/>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Development of Antiviral Therapies: The unique replication mechanisms of each class of viruses provide potential targets for antiviral therapies. Future research will focus on developing new drugs that can target these mechanisms and prevent viral replication.</a:t>
          </a:r>
        </a:p>
      </dsp:txBody>
      <dsp:txXfrm>
        <a:off x="6868929" y="385168"/>
        <a:ext cx="3054644" cy="1295909"/>
      </dsp:txXfrm>
    </dsp:sp>
    <dsp:sp modelId="{9CC805FE-9685-48EF-8DF3-84F9C83A3E58}">
      <dsp:nvSpPr>
        <dsp:cNvPr id="0" name=""/>
        <dsp:cNvSpPr/>
      </dsp:nvSpPr>
      <dsp:spPr>
        <a:xfrm>
          <a:off x="134825" y="2369713"/>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EF5E5-AA8C-4478-A5CF-4FCFAAB1DF59}">
      <dsp:nvSpPr>
        <dsp:cNvPr id="0" name=""/>
        <dsp:cNvSpPr/>
      </dsp:nvSpPr>
      <dsp:spPr>
        <a:xfrm>
          <a:off x="406966" y="2641854"/>
          <a:ext cx="751627" cy="751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CA50CC-3185-4CB2-B31E-591686E58706}">
      <dsp:nvSpPr>
        <dsp:cNvPr id="0" name=""/>
        <dsp:cNvSpPr/>
      </dsp:nvSpPr>
      <dsp:spPr>
        <a:xfrm>
          <a:off x="1708430" y="23697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Vaccine Development: Vaccines are one of the most effective ways to prevent viral diseases. Future research will focus on developing new vaccines, especially for viruses that currently have no effective vaccines.</a:t>
          </a:r>
        </a:p>
      </dsp:txBody>
      <dsp:txXfrm>
        <a:off x="1708430" y="2369713"/>
        <a:ext cx="3054644" cy="1295909"/>
      </dsp:txXfrm>
    </dsp:sp>
    <dsp:sp modelId="{3B887EDE-7322-4538-87A0-1B336419ABC4}">
      <dsp:nvSpPr>
        <dsp:cNvPr id="0" name=""/>
        <dsp:cNvSpPr/>
      </dsp:nvSpPr>
      <dsp:spPr>
        <a:xfrm>
          <a:off x="5295324" y="2369713"/>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6E3ACB-45B7-4B57-87A1-84627D0D65EC}">
      <dsp:nvSpPr>
        <dsp:cNvPr id="0" name=""/>
        <dsp:cNvSpPr/>
      </dsp:nvSpPr>
      <dsp:spPr>
        <a:xfrm>
          <a:off x="5567465" y="2641854"/>
          <a:ext cx="751627" cy="751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2D77A8-6690-4516-9FBB-DBF97541AE16}">
      <dsp:nvSpPr>
        <dsp:cNvPr id="0" name=""/>
        <dsp:cNvSpPr/>
      </dsp:nvSpPr>
      <dsp:spPr>
        <a:xfrm>
          <a:off x="6868929" y="23697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Viral Genomics and Evolution: As sequencing technologies continue to improve, there will be a greater focus on studying viral genomics and evolution. This can provide insights into how viruses evolve and adapt.</a:t>
          </a:r>
        </a:p>
      </dsp:txBody>
      <dsp:txXfrm>
        <a:off x="6868929" y="2369713"/>
        <a:ext cx="3054644" cy="1295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87BC7-F593-4701-82B5-13AA875706CB}">
      <dsp:nvSpPr>
        <dsp:cNvPr id="0" name=""/>
        <dsp:cNvSpPr/>
      </dsp:nvSpPr>
      <dsp:spPr>
        <a:xfrm>
          <a:off x="289213" y="0"/>
          <a:ext cx="6452755" cy="6452755"/>
        </a:xfrm>
        <a:prstGeom prst="diamond">
          <a:avLst/>
        </a:prstGeom>
        <a:solidFill>
          <a:schemeClr val="accent4">
            <a:tint val="40000"/>
            <a:hueOff val="0"/>
            <a:satOff val="0"/>
            <a:lumOff val="0"/>
            <a:alphaOff val="0"/>
          </a:schemeClr>
        </a:solidFill>
        <a:ln w="6350"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1D83EB06-7CCF-4F00-A93A-02E3CEC8F3EE}">
      <dsp:nvSpPr>
        <dsp:cNvPr id="0" name=""/>
        <dsp:cNvSpPr/>
      </dsp:nvSpPr>
      <dsp:spPr>
        <a:xfrm>
          <a:off x="902225" y="613011"/>
          <a:ext cx="2516574" cy="2516574"/>
        </a:xfrm>
        <a:prstGeom prst="roundRect">
          <a:avLst/>
        </a:prstGeom>
        <a:solidFill>
          <a:schemeClr val="accent4">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This class of viruses is quite diverse, causing a wide range of diseases in humans and other organisms. The understanding of their replication mechanism has been crucial in the development of antiviral therapies.</a:t>
          </a:r>
        </a:p>
      </dsp:txBody>
      <dsp:txXfrm>
        <a:off x="1025074" y="735860"/>
        <a:ext cx="2270876" cy="2270876"/>
      </dsp:txXfrm>
    </dsp:sp>
    <dsp:sp modelId="{CD2897F9-3BCA-4C78-9AA0-A0CFF787B37E}">
      <dsp:nvSpPr>
        <dsp:cNvPr id="0" name=""/>
        <dsp:cNvSpPr/>
      </dsp:nvSpPr>
      <dsp:spPr>
        <a:xfrm>
          <a:off x="3612382" y="613011"/>
          <a:ext cx="2516574" cy="2516574"/>
        </a:xfrm>
        <a:prstGeom prst="roundRect">
          <a:avLst/>
        </a:prstGeom>
        <a:solidFill>
          <a:schemeClr val="accent4">
            <a:hueOff val="6807678"/>
            <a:satOff val="-7995"/>
            <a:lumOff val="3072"/>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Genome</a:t>
          </a:r>
          <a:r>
            <a:rPr lang="en-US" sz="1400" kern="1200" dirty="0"/>
            <a:t>: Double-Stranded DNA (dsDNA)</a:t>
          </a:r>
          <a:endParaRPr lang="en-IN" sz="1400" kern="1200" dirty="0"/>
        </a:p>
      </dsp:txBody>
      <dsp:txXfrm>
        <a:off x="3735231" y="735860"/>
        <a:ext cx="2270876" cy="2270876"/>
      </dsp:txXfrm>
    </dsp:sp>
    <dsp:sp modelId="{0A2E474E-47D7-4870-9146-F03AD8EE859A}">
      <dsp:nvSpPr>
        <dsp:cNvPr id="0" name=""/>
        <dsp:cNvSpPr/>
      </dsp:nvSpPr>
      <dsp:spPr>
        <a:xfrm>
          <a:off x="902225" y="3323168"/>
          <a:ext cx="2516574" cy="2516574"/>
        </a:xfrm>
        <a:prstGeom prst="roundRect">
          <a:avLst/>
        </a:prstGeom>
        <a:solidFill>
          <a:schemeClr val="accent4">
            <a:hueOff val="13615356"/>
            <a:satOff val="-15991"/>
            <a:lumOff val="6144"/>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Replication</a:t>
          </a:r>
          <a:r>
            <a:rPr lang="en-US" sz="1400" kern="1200" dirty="0"/>
            <a:t>: These viruses use the host’s DNA-dependent DNA polymerase for replication. This means they rely on the machinery of the host cell to replicate their DNA.</a:t>
          </a:r>
        </a:p>
      </dsp:txBody>
      <dsp:txXfrm>
        <a:off x="1025074" y="3446017"/>
        <a:ext cx="2270876" cy="2270876"/>
      </dsp:txXfrm>
    </dsp:sp>
    <dsp:sp modelId="{8DAB9E82-F343-4FDC-BC7E-ED9BC6E63DAC}">
      <dsp:nvSpPr>
        <dsp:cNvPr id="0" name=""/>
        <dsp:cNvSpPr/>
      </dsp:nvSpPr>
      <dsp:spPr>
        <a:xfrm>
          <a:off x="3612382" y="3323168"/>
          <a:ext cx="2516574" cy="2516574"/>
        </a:xfrm>
        <a:prstGeom prst="roundRect">
          <a:avLst/>
        </a:prstGeom>
        <a:solidFill>
          <a:schemeClr val="accent4">
            <a:hueOff val="20423033"/>
            <a:satOff val="-23986"/>
            <a:lumOff val="9216"/>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Examples</a:t>
          </a:r>
          <a:r>
            <a:rPr lang="en-US" sz="1200" kern="1200" dirty="0"/>
            <a:t>: Some common examples of dsDNA viruses include Adenoviruses, which can cause a range of illnesses from mild respiratory infections in young children to life-threatening multi-organ disease in people with a weakened immune system, and Herpesviruses, a large family of DNA viruses that cause diseases in animals, including humans.</a:t>
          </a:r>
        </a:p>
      </dsp:txBody>
      <dsp:txXfrm>
        <a:off x="3735231" y="3446017"/>
        <a:ext cx="2270876" cy="2270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EAA5F-2444-4A53-8832-1A0D4D92CDE9}">
      <dsp:nvSpPr>
        <dsp:cNvPr id="0" name=""/>
        <dsp:cNvSpPr/>
      </dsp:nvSpPr>
      <dsp:spPr>
        <a:xfrm>
          <a:off x="47148" y="1437"/>
          <a:ext cx="3113782" cy="1868269"/>
        </a:xfrm>
        <a:prstGeom prst="rect">
          <a:avLst/>
        </a:prstGeom>
        <a:solidFill>
          <a:schemeClr val="accent4">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These viruses are smaller and simpler than double-stranded DNA viruses. However, they can still cause significant diseases in humans and other organisms. Understanding their replication mechanism is key to developing effective antiviral therapies.</a:t>
          </a:r>
        </a:p>
      </dsp:txBody>
      <dsp:txXfrm>
        <a:off x="47148" y="1437"/>
        <a:ext cx="3113782" cy="1868269"/>
      </dsp:txXfrm>
    </dsp:sp>
    <dsp:sp modelId="{D2814231-23D9-4B78-97FE-4B013BE267D3}">
      <dsp:nvSpPr>
        <dsp:cNvPr id="0" name=""/>
        <dsp:cNvSpPr/>
      </dsp:nvSpPr>
      <dsp:spPr>
        <a:xfrm>
          <a:off x="3472308" y="1437"/>
          <a:ext cx="3113782" cy="1868269"/>
        </a:xfrm>
        <a:prstGeom prst="rect">
          <a:avLst/>
        </a:prstGeom>
        <a:solidFill>
          <a:schemeClr val="accent4">
            <a:hueOff val="6807678"/>
            <a:satOff val="-7995"/>
            <a:lumOff val="3072"/>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US" sz="1500" kern="1200" dirty="0"/>
        </a:p>
        <a:p>
          <a:pPr marL="0" lvl="0" indent="0" algn="ctr" defTabSz="666750">
            <a:lnSpc>
              <a:spcPct val="90000"/>
            </a:lnSpc>
            <a:spcBef>
              <a:spcPct val="0"/>
            </a:spcBef>
            <a:spcAft>
              <a:spcPct val="35000"/>
            </a:spcAft>
            <a:buNone/>
          </a:pPr>
          <a:r>
            <a:rPr lang="en-US" sz="1500" b="1" kern="1200" dirty="0"/>
            <a:t>Genome</a:t>
          </a:r>
          <a:r>
            <a:rPr lang="en-US" sz="1500" kern="1200" dirty="0"/>
            <a:t>: Single-Stranded DNA (ssDNA)</a:t>
          </a:r>
        </a:p>
      </dsp:txBody>
      <dsp:txXfrm>
        <a:off x="3472308" y="1437"/>
        <a:ext cx="3113782" cy="1868269"/>
      </dsp:txXfrm>
    </dsp:sp>
    <dsp:sp modelId="{BB16966E-9C1A-4FCE-8C84-4C9E5A8FB61A}">
      <dsp:nvSpPr>
        <dsp:cNvPr id="0" name=""/>
        <dsp:cNvSpPr/>
      </dsp:nvSpPr>
      <dsp:spPr>
        <a:xfrm>
          <a:off x="6897469" y="1437"/>
          <a:ext cx="3113782" cy="1868269"/>
        </a:xfrm>
        <a:prstGeom prst="rect">
          <a:avLst/>
        </a:prstGeom>
        <a:solidFill>
          <a:schemeClr val="accent4">
            <a:hueOff val="13615356"/>
            <a:satOff val="-15991"/>
            <a:lumOff val="6144"/>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endParaRPr lang="en-US" sz="1500" b="1" kern="1200"/>
        </a:p>
        <a:p>
          <a:pPr marL="0" lvl="0" indent="0" algn="l" defTabSz="666750">
            <a:lnSpc>
              <a:spcPct val="90000"/>
            </a:lnSpc>
            <a:spcBef>
              <a:spcPct val="0"/>
            </a:spcBef>
            <a:spcAft>
              <a:spcPct val="35000"/>
            </a:spcAft>
            <a:buNone/>
          </a:pPr>
          <a:r>
            <a:rPr lang="en-US" sz="1500" b="1" kern="1200"/>
            <a:t>Replication</a:t>
          </a:r>
          <a:r>
            <a:rPr lang="en-US" sz="1500" kern="1200"/>
            <a:t>: These viruses convert their single-stranded DNA into a double-stranded form for transcription. This is done using the host’s replication machinery.</a:t>
          </a:r>
        </a:p>
        <a:p>
          <a:pPr marL="114300" lvl="1" indent="-114300" algn="l" defTabSz="533400">
            <a:lnSpc>
              <a:spcPct val="90000"/>
            </a:lnSpc>
            <a:spcBef>
              <a:spcPct val="0"/>
            </a:spcBef>
            <a:spcAft>
              <a:spcPct val="15000"/>
            </a:spcAft>
            <a:buChar char="•"/>
          </a:pPr>
          <a:endParaRPr lang="en-US" sz="1200" kern="1200"/>
        </a:p>
      </dsp:txBody>
      <dsp:txXfrm>
        <a:off x="6897469" y="1437"/>
        <a:ext cx="3113782" cy="1868269"/>
      </dsp:txXfrm>
    </dsp:sp>
    <dsp:sp modelId="{88F7E3EA-2427-4433-9648-A061B9165B7C}">
      <dsp:nvSpPr>
        <dsp:cNvPr id="0" name=""/>
        <dsp:cNvSpPr/>
      </dsp:nvSpPr>
      <dsp:spPr>
        <a:xfrm>
          <a:off x="3472308" y="2181085"/>
          <a:ext cx="3113782" cy="1868269"/>
        </a:xfrm>
        <a:prstGeom prst="rect">
          <a:avLst/>
        </a:prstGeom>
        <a:solidFill>
          <a:schemeClr val="accent4">
            <a:hueOff val="20423033"/>
            <a:satOff val="-23986"/>
            <a:lumOff val="9216"/>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Examples</a:t>
          </a:r>
          <a:r>
            <a:rPr lang="en-US" sz="1500" kern="1200" dirty="0"/>
            <a:t>: A common example of ssDNA viruses is Parvovirus. In humans, Parvovirus B19 causes a mild rash illness (fifth disease) in children and can cause serious complications in pregnant women.</a:t>
          </a:r>
          <a:endParaRPr lang="en-IN" sz="1500" kern="1200" dirty="0"/>
        </a:p>
      </dsp:txBody>
      <dsp:txXfrm>
        <a:off x="3472308" y="2181085"/>
        <a:ext cx="3113782" cy="18682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EAA5F-2444-4A53-8832-1A0D4D92CDE9}">
      <dsp:nvSpPr>
        <dsp:cNvPr id="0" name=""/>
        <dsp:cNvSpPr/>
      </dsp:nvSpPr>
      <dsp:spPr>
        <a:xfrm>
          <a:off x="47148" y="1437"/>
          <a:ext cx="3113782" cy="1868269"/>
        </a:xfrm>
        <a:prstGeom prst="rect">
          <a:avLst/>
        </a:prstGeom>
        <a:solidFill>
          <a:schemeClr val="accent4">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These viruses have a unique replication mechanism that involves the synthesis of RNA from an RNA template, which is quite different from the DNA replication that occurs in host cells. Understanding this unique replication mechanism is crucial for the development of antiviral therapies.</a:t>
          </a:r>
          <a:endParaRPr lang="en-US" sz="1400" kern="1200" dirty="0"/>
        </a:p>
      </dsp:txBody>
      <dsp:txXfrm>
        <a:off x="47148" y="1437"/>
        <a:ext cx="3113782" cy="1868269"/>
      </dsp:txXfrm>
    </dsp:sp>
    <dsp:sp modelId="{61D82A55-7358-4CAF-8B32-30C4EB5015AC}">
      <dsp:nvSpPr>
        <dsp:cNvPr id="0" name=""/>
        <dsp:cNvSpPr/>
      </dsp:nvSpPr>
      <dsp:spPr>
        <a:xfrm>
          <a:off x="3472308" y="1437"/>
          <a:ext cx="3113782" cy="1868269"/>
        </a:xfrm>
        <a:prstGeom prst="rect">
          <a:avLst/>
        </a:prstGeom>
        <a:solidFill>
          <a:schemeClr val="accent4">
            <a:hueOff val="6807678"/>
            <a:satOff val="-7995"/>
            <a:lumOff val="3072"/>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Genome</a:t>
          </a:r>
          <a:r>
            <a:rPr lang="en-US" sz="1400" kern="1200"/>
            <a:t>: Double-Stranded RNA (dsRNA)</a:t>
          </a:r>
          <a:endParaRPr lang="en-IN" sz="1400" kern="1200"/>
        </a:p>
      </dsp:txBody>
      <dsp:txXfrm>
        <a:off x="3472308" y="1437"/>
        <a:ext cx="3113782" cy="1868269"/>
      </dsp:txXfrm>
    </dsp:sp>
    <dsp:sp modelId="{CB5A97CC-5B4A-41E9-A058-1F1BD441D292}">
      <dsp:nvSpPr>
        <dsp:cNvPr id="0" name=""/>
        <dsp:cNvSpPr/>
      </dsp:nvSpPr>
      <dsp:spPr>
        <a:xfrm>
          <a:off x="6897469" y="1437"/>
          <a:ext cx="3113782" cy="1868269"/>
        </a:xfrm>
        <a:prstGeom prst="rect">
          <a:avLst/>
        </a:prstGeom>
        <a:solidFill>
          <a:schemeClr val="accent4">
            <a:hueOff val="13615356"/>
            <a:satOff val="-15991"/>
            <a:lumOff val="6144"/>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Replication</a:t>
          </a:r>
          <a:r>
            <a:rPr lang="en-US" sz="1400" kern="1200"/>
            <a:t>: These viruses use an enzyme called RNA-dependent RNA polymerase for replication. This enzyme synthesizes a new strand of RNA based on the template provided by the viral RNA.</a:t>
          </a:r>
          <a:endParaRPr lang="en-US" sz="1400" kern="1200" dirty="0"/>
        </a:p>
      </dsp:txBody>
      <dsp:txXfrm>
        <a:off x="6897469" y="1437"/>
        <a:ext cx="3113782" cy="1868269"/>
      </dsp:txXfrm>
    </dsp:sp>
    <dsp:sp modelId="{FD74C041-C4EF-4BA4-92ED-85990B25094B}">
      <dsp:nvSpPr>
        <dsp:cNvPr id="0" name=""/>
        <dsp:cNvSpPr/>
      </dsp:nvSpPr>
      <dsp:spPr>
        <a:xfrm>
          <a:off x="3472308" y="2181085"/>
          <a:ext cx="3113782" cy="1868269"/>
        </a:xfrm>
        <a:prstGeom prst="rect">
          <a:avLst/>
        </a:prstGeom>
        <a:solidFill>
          <a:schemeClr val="accent4">
            <a:hueOff val="20423033"/>
            <a:satOff val="-23986"/>
            <a:lumOff val="9216"/>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Examples</a:t>
          </a:r>
          <a:r>
            <a:rPr lang="en-US" sz="1400" kern="1200" dirty="0"/>
            <a:t>: A well-known example of dsRNA viruses is Rotavirus, which is a common cause of severe diarrhea in infants and young children worldwide.</a:t>
          </a:r>
        </a:p>
      </dsp:txBody>
      <dsp:txXfrm>
        <a:off x="3472308" y="2181085"/>
        <a:ext cx="3113782" cy="18682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87BC7-F593-4701-82B5-13AA875706CB}">
      <dsp:nvSpPr>
        <dsp:cNvPr id="0" name=""/>
        <dsp:cNvSpPr/>
      </dsp:nvSpPr>
      <dsp:spPr>
        <a:xfrm>
          <a:off x="289213" y="0"/>
          <a:ext cx="6452755" cy="6452755"/>
        </a:xfrm>
        <a:prstGeom prst="diamond">
          <a:avLst/>
        </a:prstGeom>
        <a:solidFill>
          <a:schemeClr val="accent4">
            <a:tint val="40000"/>
            <a:hueOff val="0"/>
            <a:satOff val="0"/>
            <a:lumOff val="0"/>
            <a:alphaOff val="0"/>
          </a:schemeClr>
        </a:solidFill>
        <a:ln w="6350"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1D83EB06-7CCF-4F00-A93A-02E3CEC8F3EE}">
      <dsp:nvSpPr>
        <dsp:cNvPr id="0" name=""/>
        <dsp:cNvSpPr/>
      </dsp:nvSpPr>
      <dsp:spPr>
        <a:xfrm>
          <a:off x="902225" y="613011"/>
          <a:ext cx="2516574" cy="2516574"/>
        </a:xfrm>
        <a:prstGeom prst="roundRect">
          <a:avLst/>
        </a:prstGeom>
        <a:solidFill>
          <a:schemeClr val="accent4">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These viruses have a unique replication strategy that allows them to hijack the host’s protein synthesis machinery more directly compared to other types of viruses. This makes them particularly efficient in their replication and spread, but also provides potential targets for antiviral therapies.</a:t>
          </a:r>
        </a:p>
      </dsp:txBody>
      <dsp:txXfrm>
        <a:off x="1025074" y="735860"/>
        <a:ext cx="2270876" cy="2270876"/>
      </dsp:txXfrm>
    </dsp:sp>
    <dsp:sp modelId="{CD2897F9-3BCA-4C78-9AA0-A0CFF787B37E}">
      <dsp:nvSpPr>
        <dsp:cNvPr id="0" name=""/>
        <dsp:cNvSpPr/>
      </dsp:nvSpPr>
      <dsp:spPr>
        <a:xfrm>
          <a:off x="3612382" y="613011"/>
          <a:ext cx="2516574" cy="2516574"/>
        </a:xfrm>
        <a:prstGeom prst="roundRect">
          <a:avLst/>
        </a:prstGeom>
        <a:solidFill>
          <a:schemeClr val="accent4">
            <a:hueOff val="6807678"/>
            <a:satOff val="-7995"/>
            <a:lumOff val="3072"/>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Genome</a:t>
          </a:r>
          <a:r>
            <a:rPr lang="en-US" sz="1700" kern="1200" dirty="0"/>
            <a:t>: Positive-Sense Single-Stranded RNA (+</a:t>
          </a:r>
          <a:r>
            <a:rPr lang="en-US" sz="1700" kern="1200" dirty="0" err="1"/>
            <a:t>ssRNA</a:t>
          </a:r>
          <a:r>
            <a:rPr lang="en-US" sz="1700" kern="1200" dirty="0"/>
            <a:t>)</a:t>
          </a:r>
        </a:p>
      </dsp:txBody>
      <dsp:txXfrm>
        <a:off x="3735231" y="735860"/>
        <a:ext cx="2270876" cy="2270876"/>
      </dsp:txXfrm>
    </dsp:sp>
    <dsp:sp modelId="{0A2E474E-47D7-4870-9146-F03AD8EE859A}">
      <dsp:nvSpPr>
        <dsp:cNvPr id="0" name=""/>
        <dsp:cNvSpPr/>
      </dsp:nvSpPr>
      <dsp:spPr>
        <a:xfrm>
          <a:off x="902225" y="3323168"/>
          <a:ext cx="2516574" cy="2516574"/>
        </a:xfrm>
        <a:prstGeom prst="roundRect">
          <a:avLst/>
        </a:prstGeom>
        <a:solidFill>
          <a:schemeClr val="accent4">
            <a:hueOff val="13615356"/>
            <a:satOff val="-15991"/>
            <a:lumOff val="6144"/>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Replication</a:t>
          </a:r>
          <a:r>
            <a:rPr lang="en-US" sz="1700" kern="1200" dirty="0"/>
            <a:t>: The +</a:t>
          </a:r>
          <a:r>
            <a:rPr lang="en-US" sz="1700" kern="1200" dirty="0" err="1"/>
            <a:t>ssRNA</a:t>
          </a:r>
          <a:r>
            <a:rPr lang="en-US" sz="1700" kern="1200" dirty="0"/>
            <a:t> acts as mRNA and is directly translated into proteins by the host’s ribosomes. This is a unique feature of +</a:t>
          </a:r>
          <a:r>
            <a:rPr lang="en-US" sz="1700" kern="1200" dirty="0" err="1"/>
            <a:t>ssRNA</a:t>
          </a:r>
          <a:r>
            <a:rPr lang="en-US" sz="1700" kern="1200" dirty="0"/>
            <a:t> viruses.</a:t>
          </a:r>
        </a:p>
      </dsp:txBody>
      <dsp:txXfrm>
        <a:off x="1025074" y="3446017"/>
        <a:ext cx="2270876" cy="2270876"/>
      </dsp:txXfrm>
    </dsp:sp>
    <dsp:sp modelId="{8DAB9E82-F343-4FDC-BC7E-ED9BC6E63DAC}">
      <dsp:nvSpPr>
        <dsp:cNvPr id="0" name=""/>
        <dsp:cNvSpPr/>
      </dsp:nvSpPr>
      <dsp:spPr>
        <a:xfrm>
          <a:off x="3612382" y="3323168"/>
          <a:ext cx="2516574" cy="2516574"/>
        </a:xfrm>
        <a:prstGeom prst="roundRect">
          <a:avLst/>
        </a:prstGeom>
        <a:solidFill>
          <a:schemeClr val="accent4">
            <a:hueOff val="20423033"/>
            <a:satOff val="-23986"/>
            <a:lumOff val="9216"/>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Examples</a:t>
          </a:r>
          <a:r>
            <a:rPr lang="en-US" sz="1700" kern="1200"/>
            <a:t>: Poliovirus, which causes polio, and SARS-CoV-2, the virus responsible for COVID-19, are both examples of +ssRNA viruses.</a:t>
          </a:r>
          <a:endParaRPr lang="en-IN" sz="1700" kern="1200" dirty="0"/>
        </a:p>
      </dsp:txBody>
      <dsp:txXfrm>
        <a:off x="3735231" y="3446017"/>
        <a:ext cx="2270876" cy="22708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A7808-D800-45C6-AF54-96BD8F9B49BE}">
      <dsp:nvSpPr>
        <dsp:cNvPr id="0" name=""/>
        <dsp:cNvSpPr/>
      </dsp:nvSpPr>
      <dsp:spPr>
        <a:xfrm>
          <a:off x="47148" y="1437"/>
          <a:ext cx="3113782" cy="1868269"/>
        </a:xfrm>
        <a:prstGeom prst="rect">
          <a:avLst/>
        </a:prstGeom>
        <a:solidFill>
          <a:schemeClr val="accent4">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These viruses have a unique replication strategy that involves the synthesis of +</a:t>
          </a:r>
          <a:r>
            <a:rPr lang="en-US" sz="1300" kern="1200" dirty="0" err="1"/>
            <a:t>ssRNA</a:t>
          </a:r>
          <a:r>
            <a:rPr lang="en-US" sz="1300" kern="1200" dirty="0"/>
            <a:t> from a -</a:t>
          </a:r>
          <a:r>
            <a:rPr lang="en-US" sz="1300" kern="1200" dirty="0" err="1"/>
            <a:t>ssRNA</a:t>
          </a:r>
          <a:r>
            <a:rPr lang="en-US" sz="1300" kern="1200" dirty="0"/>
            <a:t> template. This additional step in the replication process provides potential targets for antiviral therapies. Understanding this unique replication mechanism is crucial for the development of antiviral therapies.</a:t>
          </a:r>
        </a:p>
      </dsp:txBody>
      <dsp:txXfrm>
        <a:off x="47148" y="1437"/>
        <a:ext cx="3113782" cy="1868269"/>
      </dsp:txXfrm>
    </dsp:sp>
    <dsp:sp modelId="{2A159B70-DD4C-4EAB-A7CC-CE9226F33476}">
      <dsp:nvSpPr>
        <dsp:cNvPr id="0" name=""/>
        <dsp:cNvSpPr/>
      </dsp:nvSpPr>
      <dsp:spPr>
        <a:xfrm>
          <a:off x="3472308" y="1437"/>
          <a:ext cx="3113782" cy="1868269"/>
        </a:xfrm>
        <a:prstGeom prst="rect">
          <a:avLst/>
        </a:prstGeom>
        <a:solidFill>
          <a:schemeClr val="accent4">
            <a:hueOff val="6807678"/>
            <a:satOff val="-7995"/>
            <a:lumOff val="3072"/>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a:t>Genome</a:t>
          </a:r>
          <a:r>
            <a:rPr lang="en-IN" sz="1300" kern="1200"/>
            <a:t>: Negative-Sense Single-Stranded RNA (-ssRNA)</a:t>
          </a:r>
          <a:endParaRPr lang="en-IN" sz="1300" kern="1200" dirty="0"/>
        </a:p>
      </dsp:txBody>
      <dsp:txXfrm>
        <a:off x="3472308" y="1437"/>
        <a:ext cx="3113782" cy="1868269"/>
      </dsp:txXfrm>
    </dsp:sp>
    <dsp:sp modelId="{D8FF5965-CB6B-400A-9D12-4B0FA79FA35F}">
      <dsp:nvSpPr>
        <dsp:cNvPr id="0" name=""/>
        <dsp:cNvSpPr/>
      </dsp:nvSpPr>
      <dsp:spPr>
        <a:xfrm>
          <a:off x="6897469" y="1437"/>
          <a:ext cx="3113782" cy="1868269"/>
        </a:xfrm>
        <a:prstGeom prst="rect">
          <a:avLst/>
        </a:prstGeom>
        <a:solidFill>
          <a:schemeClr val="accent4">
            <a:hueOff val="13615356"/>
            <a:satOff val="-15991"/>
            <a:lumOff val="6144"/>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a:t>Replication</a:t>
          </a:r>
          <a:r>
            <a:rPr lang="en-IN" sz="1300" kern="1200"/>
            <a:t>: These viruses must first transcribe their -ssRNA into positive-sense RNA (+ssRNA) for protein synthesis. This is done using a viral enzyme called RNA-dependent RNA polymerase.</a:t>
          </a:r>
          <a:endParaRPr lang="en-IN" sz="1300" kern="1200" dirty="0"/>
        </a:p>
      </dsp:txBody>
      <dsp:txXfrm>
        <a:off x="6897469" y="1437"/>
        <a:ext cx="3113782" cy="1868269"/>
      </dsp:txXfrm>
    </dsp:sp>
    <dsp:sp modelId="{3F6E5272-0D1B-4C00-92E8-B82B6C6915DD}">
      <dsp:nvSpPr>
        <dsp:cNvPr id="0" name=""/>
        <dsp:cNvSpPr/>
      </dsp:nvSpPr>
      <dsp:spPr>
        <a:xfrm>
          <a:off x="3472308" y="2181085"/>
          <a:ext cx="3113782" cy="1868269"/>
        </a:xfrm>
        <a:prstGeom prst="rect">
          <a:avLst/>
        </a:prstGeom>
        <a:solidFill>
          <a:schemeClr val="accent4">
            <a:hueOff val="20423033"/>
            <a:satOff val="-23986"/>
            <a:lumOff val="9216"/>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Examples</a:t>
          </a:r>
          <a:r>
            <a:rPr lang="en-IN" sz="1300" kern="1200" dirty="0"/>
            <a:t>: Influenza virus, which causes the flu, and Ebola virus, which causes Ebola virus disease, are both examples of -</a:t>
          </a:r>
          <a:r>
            <a:rPr lang="en-IN" sz="1300" kern="1200" dirty="0" err="1"/>
            <a:t>ssRNA</a:t>
          </a:r>
          <a:r>
            <a:rPr lang="en-IN" sz="1300" kern="1200" dirty="0"/>
            <a:t> viruses.</a:t>
          </a:r>
        </a:p>
      </dsp:txBody>
      <dsp:txXfrm>
        <a:off x="3472308" y="2181085"/>
        <a:ext cx="3113782" cy="18682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4CF13-4064-4625-B09C-2E2E6FBDC1A5}">
      <dsp:nvSpPr>
        <dsp:cNvPr id="0" name=""/>
        <dsp:cNvSpPr/>
      </dsp:nvSpPr>
      <dsp:spPr>
        <a:xfrm>
          <a:off x="289213" y="0"/>
          <a:ext cx="6452755" cy="6452755"/>
        </a:xfrm>
        <a:prstGeom prst="diamond">
          <a:avLst/>
        </a:prstGeom>
        <a:solidFill>
          <a:schemeClr val="accent4">
            <a:tint val="40000"/>
            <a:hueOff val="0"/>
            <a:satOff val="0"/>
            <a:lumOff val="0"/>
            <a:alphaOff val="0"/>
          </a:schemeClr>
        </a:solidFill>
        <a:ln w="6350"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046BDA07-852C-4595-9A67-37916D175E70}">
      <dsp:nvSpPr>
        <dsp:cNvPr id="0" name=""/>
        <dsp:cNvSpPr/>
      </dsp:nvSpPr>
      <dsp:spPr>
        <a:xfrm>
          <a:off x="902225" y="613011"/>
          <a:ext cx="2516574" cy="2516574"/>
        </a:xfrm>
        <a:prstGeom prst="roundRect">
          <a:avLst/>
        </a:prstGeom>
        <a:solidFill>
          <a:schemeClr val="accent4">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Retroviruses are unique in their ability to integrate their genome into the host’s DNA, which allows them to persist in the host cell indefinitely. This makes them particularly challenging to treat, but also provides unique targets for antiviral therapies. Understanding this unique replication mechanism is crucial for the development of antiviral therapies.</a:t>
          </a:r>
        </a:p>
      </dsp:txBody>
      <dsp:txXfrm>
        <a:off x="1025074" y="735860"/>
        <a:ext cx="2270876" cy="2270876"/>
      </dsp:txXfrm>
    </dsp:sp>
    <dsp:sp modelId="{ABD2697B-D337-44F6-A629-8AEF2216887A}">
      <dsp:nvSpPr>
        <dsp:cNvPr id="0" name=""/>
        <dsp:cNvSpPr/>
      </dsp:nvSpPr>
      <dsp:spPr>
        <a:xfrm>
          <a:off x="3612382" y="613011"/>
          <a:ext cx="2516574" cy="2516574"/>
        </a:xfrm>
        <a:prstGeom prst="roundRect">
          <a:avLst/>
        </a:prstGeom>
        <a:solidFill>
          <a:schemeClr val="accent4">
            <a:hueOff val="6807678"/>
            <a:satOff val="-7995"/>
            <a:lumOff val="3072"/>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Genome</a:t>
          </a:r>
          <a:r>
            <a:rPr lang="en-US" sz="1200" kern="1200" dirty="0"/>
            <a:t>: Positive-Sense Single-Stranded RNA (+</a:t>
          </a:r>
          <a:r>
            <a:rPr lang="en-US" sz="1200" kern="1200" dirty="0" err="1"/>
            <a:t>ssRNA</a:t>
          </a:r>
          <a:r>
            <a:rPr lang="en-US" sz="1200" kern="1200" dirty="0"/>
            <a:t>) with reverse transcriptase. This enzyme is unique to retroviruses and allows them to convert their RNA genome into DNA.</a:t>
          </a:r>
        </a:p>
      </dsp:txBody>
      <dsp:txXfrm>
        <a:off x="3735231" y="735860"/>
        <a:ext cx="2270876" cy="2270876"/>
      </dsp:txXfrm>
    </dsp:sp>
    <dsp:sp modelId="{4923245F-30A1-4195-BEC7-3A763375B7D8}">
      <dsp:nvSpPr>
        <dsp:cNvPr id="0" name=""/>
        <dsp:cNvSpPr/>
      </dsp:nvSpPr>
      <dsp:spPr>
        <a:xfrm>
          <a:off x="902225" y="3323168"/>
          <a:ext cx="2516574" cy="2516574"/>
        </a:xfrm>
        <a:prstGeom prst="roundRect">
          <a:avLst/>
        </a:prstGeom>
        <a:solidFill>
          <a:schemeClr val="accent4">
            <a:hueOff val="13615356"/>
            <a:satOff val="-15991"/>
            <a:lumOff val="6144"/>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Replication</a:t>
          </a:r>
          <a:r>
            <a:rPr lang="en-US" sz="1200" kern="1200" dirty="0"/>
            <a:t>: Retroviruses have a unique replication process. They convert their RNA genome into DNA using the enzyme reverse transcriptase. This newly synthesized DNA is then integrated into the host cell’s genome, where it can be transcribed and translated using the host’s machinery.</a:t>
          </a:r>
        </a:p>
      </dsp:txBody>
      <dsp:txXfrm>
        <a:off x="1025074" y="3446017"/>
        <a:ext cx="2270876" cy="2270876"/>
      </dsp:txXfrm>
    </dsp:sp>
    <dsp:sp modelId="{68A46B9E-660A-4E0C-85AC-7DEE30A706AC}">
      <dsp:nvSpPr>
        <dsp:cNvPr id="0" name=""/>
        <dsp:cNvSpPr/>
      </dsp:nvSpPr>
      <dsp:spPr>
        <a:xfrm>
          <a:off x="3612382" y="3323168"/>
          <a:ext cx="2516574" cy="2516574"/>
        </a:xfrm>
        <a:prstGeom prst="roundRect">
          <a:avLst/>
        </a:prstGeom>
        <a:solidFill>
          <a:schemeClr val="accent4">
            <a:hueOff val="20423033"/>
            <a:satOff val="-23986"/>
            <a:lumOff val="9216"/>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Examples</a:t>
          </a:r>
          <a:r>
            <a:rPr lang="en-US" sz="1200" kern="1200" dirty="0"/>
            <a:t>: The most well-known example of a retrovirus is the Human Immunodeficiency Virus (HIV), which causes AIDS.</a:t>
          </a:r>
          <a:endParaRPr lang="en-IN" sz="1200" kern="1200" dirty="0"/>
        </a:p>
      </dsp:txBody>
      <dsp:txXfrm>
        <a:off x="3735231" y="3446017"/>
        <a:ext cx="2270876" cy="22708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5B654-33E0-4283-BB68-C265B7D53843}">
      <dsp:nvSpPr>
        <dsp:cNvPr id="0" name=""/>
        <dsp:cNvSpPr/>
      </dsp:nvSpPr>
      <dsp:spPr>
        <a:xfrm>
          <a:off x="47148" y="1437"/>
          <a:ext cx="3113782" cy="1868269"/>
        </a:xfrm>
        <a:prstGeom prst="rect">
          <a:avLst/>
        </a:prstGeom>
        <a:solidFill>
          <a:schemeClr val="accent4">
            <a:hueOff val="0"/>
            <a:satOff val="0"/>
            <a:lumOff val="0"/>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These viruses are unique in their ability to reverse transcribe their RNA back into DNA, which provides potential targets for antiviral therapies. Understanding this unique replication mechanism is crucial for the development of antiviral therapies. This class of viruses is particularly challenging to treat due to their ability to integrate their DNA into the host’s genome.</a:t>
          </a:r>
        </a:p>
      </dsp:txBody>
      <dsp:txXfrm>
        <a:off x="47148" y="1437"/>
        <a:ext cx="3113782" cy="1868269"/>
      </dsp:txXfrm>
    </dsp:sp>
    <dsp:sp modelId="{0213193B-7759-43F8-A682-20D775F2F829}">
      <dsp:nvSpPr>
        <dsp:cNvPr id="0" name=""/>
        <dsp:cNvSpPr/>
      </dsp:nvSpPr>
      <dsp:spPr>
        <a:xfrm>
          <a:off x="3472308" y="1437"/>
          <a:ext cx="3113782" cy="1868269"/>
        </a:xfrm>
        <a:prstGeom prst="rect">
          <a:avLst/>
        </a:prstGeom>
        <a:solidFill>
          <a:schemeClr val="accent4">
            <a:hueOff val="6807678"/>
            <a:satOff val="-7995"/>
            <a:lumOff val="3072"/>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Genome</a:t>
          </a:r>
          <a:r>
            <a:rPr lang="en-US" sz="1200" kern="1200" dirty="0"/>
            <a:t>: Double-Stranded DNA (dsDNA) with reverse transcriptase. This enzyme allows these viruses to transcribe their DNA into RNA and then back into DNA.</a:t>
          </a:r>
        </a:p>
      </dsp:txBody>
      <dsp:txXfrm>
        <a:off x="3472308" y="1437"/>
        <a:ext cx="3113782" cy="1868269"/>
      </dsp:txXfrm>
    </dsp:sp>
    <dsp:sp modelId="{69821B64-A649-45DA-8E6D-DA1ACEE418E4}">
      <dsp:nvSpPr>
        <dsp:cNvPr id="0" name=""/>
        <dsp:cNvSpPr/>
      </dsp:nvSpPr>
      <dsp:spPr>
        <a:xfrm>
          <a:off x="6897469" y="1437"/>
          <a:ext cx="3113782" cy="1868269"/>
        </a:xfrm>
        <a:prstGeom prst="rect">
          <a:avLst/>
        </a:prstGeom>
        <a:solidFill>
          <a:schemeClr val="accent4">
            <a:hueOff val="13615356"/>
            <a:satOff val="-15991"/>
            <a:lumOff val="6144"/>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Replication</a:t>
          </a:r>
          <a:r>
            <a:rPr lang="en-US" sz="1200" kern="1200" dirty="0"/>
            <a:t>: These viruses have a unique replication process. Their DNA is first transcribed into RNA, which is then reverse transcribed back into DNA using the enzyme reverse transcriptase. This newly synthesized DNA can then be integrated into the host cell’s genome, where it can be transcribed and translated using the host’s machinery.</a:t>
          </a:r>
        </a:p>
      </dsp:txBody>
      <dsp:txXfrm>
        <a:off x="6897469" y="1437"/>
        <a:ext cx="3113782" cy="1868269"/>
      </dsp:txXfrm>
    </dsp:sp>
    <dsp:sp modelId="{D4954F90-8431-45CE-A3EE-CF786D73E50A}">
      <dsp:nvSpPr>
        <dsp:cNvPr id="0" name=""/>
        <dsp:cNvSpPr/>
      </dsp:nvSpPr>
      <dsp:spPr>
        <a:xfrm>
          <a:off x="3472308" y="2181085"/>
          <a:ext cx="3113782" cy="1868269"/>
        </a:xfrm>
        <a:prstGeom prst="rect">
          <a:avLst/>
        </a:prstGeom>
        <a:solidFill>
          <a:schemeClr val="accent4">
            <a:hueOff val="20423033"/>
            <a:satOff val="-23986"/>
            <a:lumOff val="9216"/>
            <a:alphaOff val="0"/>
          </a:schemeClr>
        </a:solidFill>
        <a:ln>
          <a:noFill/>
        </a:ln>
        <a:effectLst>
          <a:softEdge rad="1270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Examples</a:t>
          </a:r>
          <a:r>
            <a:rPr lang="en-US" sz="1200" kern="1200" dirty="0"/>
            <a:t>: The Hepatitis B virus, which causes hepatitis B, a serious liver infection, is a well-known example of a dsDNA virus with reverse transcriptase.</a:t>
          </a:r>
        </a:p>
      </dsp:txBody>
      <dsp:txXfrm>
        <a:off x="3472308" y="2181085"/>
        <a:ext cx="3113782" cy="18682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02DD4-4EB1-4FA2-B7DD-8D485A29E8AE}">
      <dsp:nvSpPr>
        <dsp:cNvPr id="0" name=""/>
        <dsp:cNvSpPr/>
      </dsp:nvSpPr>
      <dsp:spPr>
        <a:xfrm>
          <a:off x="2153195" y="2283"/>
          <a:ext cx="8612783" cy="66125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112" tIns="167958" rIns="167112" bIns="167958" numCol="1" spcCol="1270" anchor="ctr" anchorCtr="0">
          <a:noAutofit/>
        </a:bodyPr>
        <a:lstStyle/>
        <a:p>
          <a:pPr marL="0" lvl="0" indent="0" algn="l" defTabSz="533400">
            <a:lnSpc>
              <a:spcPct val="90000"/>
            </a:lnSpc>
            <a:spcBef>
              <a:spcPct val="0"/>
            </a:spcBef>
            <a:spcAft>
              <a:spcPct val="35000"/>
            </a:spcAft>
            <a:buNone/>
          </a:pPr>
          <a:r>
            <a:rPr lang="en-US" sz="1200" kern="1200" dirty="0"/>
            <a:t>dsDNA Viruses: These viruses have a double-stranded DNA genome and use the host’s DNA-dependent DNA polymerase for replication. Examples include Adenovirus and Herpesvirus.</a:t>
          </a:r>
        </a:p>
      </dsp:txBody>
      <dsp:txXfrm>
        <a:off x="2153195" y="2283"/>
        <a:ext cx="8612783" cy="661252"/>
      </dsp:txXfrm>
    </dsp:sp>
    <dsp:sp modelId="{A95AD8EA-6A36-4F80-814D-00BCD9869EA5}">
      <dsp:nvSpPr>
        <dsp:cNvPr id="0" name=""/>
        <dsp:cNvSpPr/>
      </dsp:nvSpPr>
      <dsp:spPr>
        <a:xfrm>
          <a:off x="0" y="2283"/>
          <a:ext cx="2153195" cy="661252"/>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940" tIns="65317" rIns="113940" bIns="65317" numCol="1" spcCol="1270" anchor="ctr" anchorCtr="0">
          <a:noAutofit/>
        </a:bodyPr>
        <a:lstStyle/>
        <a:p>
          <a:pPr marL="0" lvl="0" indent="0" algn="ctr" defTabSz="666750">
            <a:lnSpc>
              <a:spcPct val="90000"/>
            </a:lnSpc>
            <a:spcBef>
              <a:spcPct val="0"/>
            </a:spcBef>
            <a:spcAft>
              <a:spcPct val="35000"/>
            </a:spcAft>
            <a:buNone/>
          </a:pPr>
          <a:r>
            <a:rPr lang="en-US" sz="1500" kern="1200" dirty="0"/>
            <a:t>Class I</a:t>
          </a:r>
        </a:p>
      </dsp:txBody>
      <dsp:txXfrm>
        <a:off x="0" y="2283"/>
        <a:ext cx="2153195" cy="661252"/>
      </dsp:txXfrm>
    </dsp:sp>
    <dsp:sp modelId="{49D35973-11C0-459C-B4B2-73A39EC15BCF}">
      <dsp:nvSpPr>
        <dsp:cNvPr id="0" name=""/>
        <dsp:cNvSpPr/>
      </dsp:nvSpPr>
      <dsp:spPr>
        <a:xfrm>
          <a:off x="2153195" y="703210"/>
          <a:ext cx="8612783" cy="661252"/>
        </a:xfrm>
        <a:prstGeom prst="rect">
          <a:avLst/>
        </a:prstGeom>
        <a:solidFill>
          <a:schemeClr val="accent4">
            <a:hueOff val="3403839"/>
            <a:satOff val="-3998"/>
            <a:lumOff val="1536"/>
            <a:alphaOff val="0"/>
          </a:schemeClr>
        </a:solidFill>
        <a:ln w="12700" cap="flat" cmpd="sng" algn="ctr">
          <a:solidFill>
            <a:schemeClr val="accent4">
              <a:hueOff val="3403839"/>
              <a:satOff val="-3998"/>
              <a:lumOff val="1536"/>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112" tIns="167958" rIns="167112" bIns="167958" numCol="1" spcCol="1270" anchor="ctr" anchorCtr="0">
          <a:noAutofit/>
        </a:bodyPr>
        <a:lstStyle/>
        <a:p>
          <a:pPr marL="0" lvl="0" indent="0" algn="l" defTabSz="533400">
            <a:lnSpc>
              <a:spcPct val="90000"/>
            </a:lnSpc>
            <a:spcBef>
              <a:spcPct val="0"/>
            </a:spcBef>
            <a:spcAft>
              <a:spcPct val="35000"/>
            </a:spcAft>
            <a:buNone/>
          </a:pPr>
          <a:r>
            <a:rPr lang="en-US" sz="1200" kern="1200" dirty="0"/>
            <a:t>ssDNA Viruses: These viruses have a single-stranded DNA genome and convert their ssDNA into dsDNA for transcription. An example is Parvovirus.</a:t>
          </a:r>
        </a:p>
      </dsp:txBody>
      <dsp:txXfrm>
        <a:off x="2153195" y="703210"/>
        <a:ext cx="8612783" cy="661252"/>
      </dsp:txXfrm>
    </dsp:sp>
    <dsp:sp modelId="{5BFAB85C-A3FC-4119-81A2-0FE683B26CEE}">
      <dsp:nvSpPr>
        <dsp:cNvPr id="0" name=""/>
        <dsp:cNvSpPr/>
      </dsp:nvSpPr>
      <dsp:spPr>
        <a:xfrm>
          <a:off x="0" y="703210"/>
          <a:ext cx="2153195" cy="661252"/>
        </a:xfrm>
        <a:prstGeom prst="rect">
          <a:avLst/>
        </a:prstGeom>
        <a:solidFill>
          <a:schemeClr val="lt1">
            <a:hueOff val="0"/>
            <a:satOff val="0"/>
            <a:lumOff val="0"/>
            <a:alphaOff val="0"/>
          </a:schemeClr>
        </a:solidFill>
        <a:ln w="12700" cap="flat" cmpd="sng" algn="ctr">
          <a:solidFill>
            <a:schemeClr val="accent4">
              <a:hueOff val="3403839"/>
              <a:satOff val="-3998"/>
              <a:lumOff val="153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940" tIns="65317" rIns="113940" bIns="65317" numCol="1" spcCol="1270" anchor="ctr" anchorCtr="0">
          <a:noAutofit/>
        </a:bodyPr>
        <a:lstStyle/>
        <a:p>
          <a:pPr marL="0" lvl="0" indent="0" algn="ctr" defTabSz="666750">
            <a:lnSpc>
              <a:spcPct val="90000"/>
            </a:lnSpc>
            <a:spcBef>
              <a:spcPct val="0"/>
            </a:spcBef>
            <a:spcAft>
              <a:spcPct val="35000"/>
            </a:spcAft>
            <a:buNone/>
          </a:pPr>
          <a:r>
            <a:rPr lang="en-US" sz="1500" kern="1200" dirty="0"/>
            <a:t>Class II</a:t>
          </a:r>
        </a:p>
      </dsp:txBody>
      <dsp:txXfrm>
        <a:off x="0" y="703210"/>
        <a:ext cx="2153195" cy="661252"/>
      </dsp:txXfrm>
    </dsp:sp>
    <dsp:sp modelId="{897D0E12-9069-4BD7-81B7-7D10D4D77596}">
      <dsp:nvSpPr>
        <dsp:cNvPr id="0" name=""/>
        <dsp:cNvSpPr/>
      </dsp:nvSpPr>
      <dsp:spPr>
        <a:xfrm>
          <a:off x="2153195" y="1404138"/>
          <a:ext cx="8612783" cy="661252"/>
        </a:xfrm>
        <a:prstGeom prst="rect">
          <a:avLst/>
        </a:prstGeom>
        <a:solidFill>
          <a:schemeClr val="accent4">
            <a:hueOff val="6807678"/>
            <a:satOff val="-7995"/>
            <a:lumOff val="3072"/>
            <a:alphaOff val="0"/>
          </a:schemeClr>
        </a:solidFill>
        <a:ln w="12700" cap="flat" cmpd="sng" algn="ctr">
          <a:solidFill>
            <a:schemeClr val="accent4">
              <a:hueOff val="6807678"/>
              <a:satOff val="-7995"/>
              <a:lumOff val="307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112" tIns="167958" rIns="167112" bIns="167958" numCol="1" spcCol="1270" anchor="ctr" anchorCtr="0">
          <a:noAutofit/>
        </a:bodyPr>
        <a:lstStyle/>
        <a:p>
          <a:pPr marL="0" lvl="0" indent="0" algn="l" defTabSz="533400">
            <a:lnSpc>
              <a:spcPct val="90000"/>
            </a:lnSpc>
            <a:spcBef>
              <a:spcPct val="0"/>
            </a:spcBef>
            <a:spcAft>
              <a:spcPct val="35000"/>
            </a:spcAft>
            <a:buNone/>
          </a:pPr>
          <a:r>
            <a:rPr lang="en-US" sz="1200" kern="1200" dirty="0"/>
            <a:t>dsRNA Viruses: These viruses have a double-stranded RNA genome and use RNA-dependent RNA polymerase for replication. An example is Rotavirus.</a:t>
          </a:r>
        </a:p>
      </dsp:txBody>
      <dsp:txXfrm>
        <a:off x="2153195" y="1404138"/>
        <a:ext cx="8612783" cy="661252"/>
      </dsp:txXfrm>
    </dsp:sp>
    <dsp:sp modelId="{F67F1358-28B3-41A5-B59A-711ECCECF19E}">
      <dsp:nvSpPr>
        <dsp:cNvPr id="0" name=""/>
        <dsp:cNvSpPr/>
      </dsp:nvSpPr>
      <dsp:spPr>
        <a:xfrm>
          <a:off x="0" y="1404138"/>
          <a:ext cx="2153195" cy="661252"/>
        </a:xfrm>
        <a:prstGeom prst="rect">
          <a:avLst/>
        </a:prstGeom>
        <a:solidFill>
          <a:schemeClr val="lt1">
            <a:hueOff val="0"/>
            <a:satOff val="0"/>
            <a:lumOff val="0"/>
            <a:alphaOff val="0"/>
          </a:schemeClr>
        </a:solidFill>
        <a:ln w="12700" cap="flat" cmpd="sng" algn="ctr">
          <a:solidFill>
            <a:schemeClr val="accent4">
              <a:hueOff val="6807678"/>
              <a:satOff val="-7995"/>
              <a:lumOff val="30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940" tIns="65317" rIns="113940" bIns="65317" numCol="1" spcCol="1270" anchor="ctr" anchorCtr="0">
          <a:noAutofit/>
        </a:bodyPr>
        <a:lstStyle/>
        <a:p>
          <a:pPr marL="0" lvl="0" indent="0" algn="ctr" defTabSz="666750">
            <a:lnSpc>
              <a:spcPct val="90000"/>
            </a:lnSpc>
            <a:spcBef>
              <a:spcPct val="0"/>
            </a:spcBef>
            <a:spcAft>
              <a:spcPct val="35000"/>
            </a:spcAft>
            <a:buNone/>
          </a:pPr>
          <a:r>
            <a:rPr lang="en-US" sz="1500" kern="1200" dirty="0"/>
            <a:t>Class III</a:t>
          </a:r>
        </a:p>
      </dsp:txBody>
      <dsp:txXfrm>
        <a:off x="0" y="1404138"/>
        <a:ext cx="2153195" cy="661252"/>
      </dsp:txXfrm>
    </dsp:sp>
    <dsp:sp modelId="{ED557111-51CE-424C-97E4-98EB89970BEC}">
      <dsp:nvSpPr>
        <dsp:cNvPr id="0" name=""/>
        <dsp:cNvSpPr/>
      </dsp:nvSpPr>
      <dsp:spPr>
        <a:xfrm>
          <a:off x="2153195" y="2105065"/>
          <a:ext cx="8612783" cy="661252"/>
        </a:xfrm>
        <a:prstGeom prst="rect">
          <a:avLst/>
        </a:prstGeom>
        <a:solidFill>
          <a:schemeClr val="accent4">
            <a:hueOff val="10211516"/>
            <a:satOff val="-11993"/>
            <a:lumOff val="4608"/>
            <a:alphaOff val="0"/>
          </a:schemeClr>
        </a:solidFill>
        <a:ln w="12700" cap="flat" cmpd="sng" algn="ctr">
          <a:solidFill>
            <a:schemeClr val="accent4">
              <a:hueOff val="10211516"/>
              <a:satOff val="-11993"/>
              <a:lumOff val="460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112" tIns="167958" rIns="167112" bIns="167958" numCol="1" spcCol="1270" anchor="ctr" anchorCtr="0">
          <a:noAutofit/>
        </a:bodyPr>
        <a:lstStyle/>
        <a:p>
          <a:pPr marL="0" lvl="0" indent="0" algn="l" defTabSz="533400">
            <a:lnSpc>
              <a:spcPct val="90000"/>
            </a:lnSpc>
            <a:spcBef>
              <a:spcPct val="0"/>
            </a:spcBef>
            <a:spcAft>
              <a:spcPct val="35000"/>
            </a:spcAft>
            <a:buNone/>
          </a:pPr>
          <a:r>
            <a:rPr lang="en-US" sz="1200" kern="1200" dirty="0"/>
            <a:t>+</a:t>
          </a:r>
          <a:r>
            <a:rPr lang="en-US" sz="1200" kern="1200" dirty="0" err="1"/>
            <a:t>ssRNA</a:t>
          </a:r>
          <a:r>
            <a:rPr lang="en-US" sz="1200" kern="1200" dirty="0"/>
            <a:t> Viruses: These viruses have a positive-sense single-stranded RNA genome that acts as mRNA and is directly translated into proteins. Examples include Poliovirus and SARS-CoV-2.</a:t>
          </a:r>
        </a:p>
      </dsp:txBody>
      <dsp:txXfrm>
        <a:off x="2153195" y="2105065"/>
        <a:ext cx="8612783" cy="661252"/>
      </dsp:txXfrm>
    </dsp:sp>
    <dsp:sp modelId="{0C7A5140-9105-4C83-8433-7A1864D167FC}">
      <dsp:nvSpPr>
        <dsp:cNvPr id="0" name=""/>
        <dsp:cNvSpPr/>
      </dsp:nvSpPr>
      <dsp:spPr>
        <a:xfrm>
          <a:off x="0" y="2105065"/>
          <a:ext cx="2153195" cy="661252"/>
        </a:xfrm>
        <a:prstGeom prst="rect">
          <a:avLst/>
        </a:prstGeom>
        <a:solidFill>
          <a:schemeClr val="lt1">
            <a:hueOff val="0"/>
            <a:satOff val="0"/>
            <a:lumOff val="0"/>
            <a:alphaOff val="0"/>
          </a:schemeClr>
        </a:solidFill>
        <a:ln w="12700" cap="flat" cmpd="sng" algn="ctr">
          <a:solidFill>
            <a:schemeClr val="accent4">
              <a:hueOff val="10211516"/>
              <a:satOff val="-11993"/>
              <a:lumOff val="46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940" tIns="65317" rIns="113940" bIns="65317" numCol="1" spcCol="1270" anchor="ctr" anchorCtr="0">
          <a:noAutofit/>
        </a:bodyPr>
        <a:lstStyle/>
        <a:p>
          <a:pPr marL="0" lvl="0" indent="0" algn="ctr" defTabSz="666750">
            <a:lnSpc>
              <a:spcPct val="90000"/>
            </a:lnSpc>
            <a:spcBef>
              <a:spcPct val="0"/>
            </a:spcBef>
            <a:spcAft>
              <a:spcPct val="35000"/>
            </a:spcAft>
            <a:buNone/>
          </a:pPr>
          <a:r>
            <a:rPr lang="en-US" sz="1500" kern="1200" dirty="0"/>
            <a:t>Class IV</a:t>
          </a:r>
        </a:p>
      </dsp:txBody>
      <dsp:txXfrm>
        <a:off x="0" y="2105065"/>
        <a:ext cx="2153195" cy="661252"/>
      </dsp:txXfrm>
    </dsp:sp>
    <dsp:sp modelId="{6E46152F-D333-4038-8C51-42AC68FD5F4A}">
      <dsp:nvSpPr>
        <dsp:cNvPr id="0" name=""/>
        <dsp:cNvSpPr/>
      </dsp:nvSpPr>
      <dsp:spPr>
        <a:xfrm>
          <a:off x="2153195" y="2805992"/>
          <a:ext cx="8612783" cy="661252"/>
        </a:xfrm>
        <a:prstGeom prst="rect">
          <a:avLst/>
        </a:prstGeom>
        <a:solidFill>
          <a:schemeClr val="accent4">
            <a:hueOff val="13615356"/>
            <a:satOff val="-15991"/>
            <a:lumOff val="6144"/>
            <a:alphaOff val="0"/>
          </a:schemeClr>
        </a:solidFill>
        <a:ln w="12700" cap="flat" cmpd="sng" algn="ctr">
          <a:solidFill>
            <a:schemeClr val="accent4">
              <a:hueOff val="13615356"/>
              <a:satOff val="-15991"/>
              <a:lumOff val="614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112" tIns="167958" rIns="167112" bIns="167958" numCol="1" spcCol="1270" anchor="ctr" anchorCtr="0">
          <a:noAutofit/>
        </a:bodyPr>
        <a:lstStyle/>
        <a:p>
          <a:pPr marL="0" lvl="0" indent="0" algn="l" defTabSz="533400">
            <a:lnSpc>
              <a:spcPct val="90000"/>
            </a:lnSpc>
            <a:spcBef>
              <a:spcPct val="0"/>
            </a:spcBef>
            <a:spcAft>
              <a:spcPct val="35000"/>
            </a:spcAft>
            <a:buNone/>
          </a:pPr>
          <a:r>
            <a:rPr lang="en-US" sz="1200" kern="1200" dirty="0"/>
            <a:t>-</a:t>
          </a:r>
          <a:r>
            <a:rPr lang="en-US" sz="1200" kern="1200" dirty="0" err="1"/>
            <a:t>ssRNA</a:t>
          </a:r>
          <a:r>
            <a:rPr lang="en-US" sz="1200" kern="1200" dirty="0"/>
            <a:t> Viruses: These viruses have a negative-sense single-stranded RNA genome that is transcribed into +</a:t>
          </a:r>
          <a:r>
            <a:rPr lang="en-US" sz="1200" kern="1200" dirty="0" err="1"/>
            <a:t>ssRNA</a:t>
          </a:r>
          <a:r>
            <a:rPr lang="en-US" sz="1200" kern="1200" dirty="0"/>
            <a:t> for protein synthesis. Examples include Influenza virus and Ebola virus.</a:t>
          </a:r>
        </a:p>
      </dsp:txBody>
      <dsp:txXfrm>
        <a:off x="2153195" y="2805992"/>
        <a:ext cx="8612783" cy="661252"/>
      </dsp:txXfrm>
    </dsp:sp>
    <dsp:sp modelId="{F13B6E52-CD8D-48A0-986F-6DF96F3B3CDA}">
      <dsp:nvSpPr>
        <dsp:cNvPr id="0" name=""/>
        <dsp:cNvSpPr/>
      </dsp:nvSpPr>
      <dsp:spPr>
        <a:xfrm>
          <a:off x="0" y="2805992"/>
          <a:ext cx="2153195" cy="661252"/>
        </a:xfrm>
        <a:prstGeom prst="rect">
          <a:avLst/>
        </a:prstGeom>
        <a:solidFill>
          <a:schemeClr val="lt1">
            <a:hueOff val="0"/>
            <a:satOff val="0"/>
            <a:lumOff val="0"/>
            <a:alphaOff val="0"/>
          </a:schemeClr>
        </a:solidFill>
        <a:ln w="12700" cap="flat" cmpd="sng" algn="ctr">
          <a:solidFill>
            <a:schemeClr val="accent4">
              <a:hueOff val="13615356"/>
              <a:satOff val="-15991"/>
              <a:lumOff val="61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940" tIns="65317" rIns="113940" bIns="65317" numCol="1" spcCol="1270" anchor="ctr" anchorCtr="0">
          <a:noAutofit/>
        </a:bodyPr>
        <a:lstStyle/>
        <a:p>
          <a:pPr marL="0" lvl="0" indent="0" algn="ctr" defTabSz="666750">
            <a:lnSpc>
              <a:spcPct val="90000"/>
            </a:lnSpc>
            <a:spcBef>
              <a:spcPct val="0"/>
            </a:spcBef>
            <a:spcAft>
              <a:spcPct val="35000"/>
            </a:spcAft>
            <a:buNone/>
          </a:pPr>
          <a:r>
            <a:rPr lang="en-US" sz="1500" kern="1200" dirty="0"/>
            <a:t>Class V</a:t>
          </a:r>
        </a:p>
      </dsp:txBody>
      <dsp:txXfrm>
        <a:off x="0" y="2805992"/>
        <a:ext cx="2153195" cy="661252"/>
      </dsp:txXfrm>
    </dsp:sp>
    <dsp:sp modelId="{6B0FA212-D13D-4380-AD85-9616A01674EA}">
      <dsp:nvSpPr>
        <dsp:cNvPr id="0" name=""/>
        <dsp:cNvSpPr/>
      </dsp:nvSpPr>
      <dsp:spPr>
        <a:xfrm>
          <a:off x="2153195" y="3506920"/>
          <a:ext cx="8612783" cy="661252"/>
        </a:xfrm>
        <a:prstGeom prst="rect">
          <a:avLst/>
        </a:prstGeom>
        <a:solidFill>
          <a:schemeClr val="accent4">
            <a:hueOff val="17019194"/>
            <a:satOff val="-19988"/>
            <a:lumOff val="7680"/>
            <a:alphaOff val="0"/>
          </a:schemeClr>
        </a:solidFill>
        <a:ln w="12700" cap="flat" cmpd="sng" algn="ctr">
          <a:solidFill>
            <a:schemeClr val="accent4">
              <a:hueOff val="17019194"/>
              <a:satOff val="-19988"/>
              <a:lumOff val="768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112" tIns="167958" rIns="167112" bIns="167958" numCol="1" spcCol="1270" anchor="ctr" anchorCtr="0">
          <a:noAutofit/>
        </a:bodyPr>
        <a:lstStyle/>
        <a:p>
          <a:pPr marL="0" lvl="0" indent="0" algn="l" defTabSz="533400">
            <a:lnSpc>
              <a:spcPct val="90000"/>
            </a:lnSpc>
            <a:spcBef>
              <a:spcPct val="0"/>
            </a:spcBef>
            <a:spcAft>
              <a:spcPct val="35000"/>
            </a:spcAft>
            <a:buNone/>
          </a:pPr>
          <a:r>
            <a:rPr lang="en-US" sz="1200" kern="1200" dirty="0"/>
            <a:t>Retroviruses: These viruses have a +</a:t>
          </a:r>
          <a:r>
            <a:rPr lang="en-US" sz="1200" kern="1200" dirty="0" err="1"/>
            <a:t>ssRNA</a:t>
          </a:r>
          <a:r>
            <a:rPr lang="en-US" sz="1200" kern="1200" dirty="0"/>
            <a:t> genome with reverse transcriptase that converts RNA to DNA, which then integrates into the host genome. An example is HIV.</a:t>
          </a:r>
        </a:p>
      </dsp:txBody>
      <dsp:txXfrm>
        <a:off x="2153195" y="3506920"/>
        <a:ext cx="8612783" cy="661252"/>
      </dsp:txXfrm>
    </dsp:sp>
    <dsp:sp modelId="{FC8C5F89-2D85-4A9B-8845-D6A12C59B292}">
      <dsp:nvSpPr>
        <dsp:cNvPr id="0" name=""/>
        <dsp:cNvSpPr/>
      </dsp:nvSpPr>
      <dsp:spPr>
        <a:xfrm>
          <a:off x="0" y="3506920"/>
          <a:ext cx="2153195" cy="661252"/>
        </a:xfrm>
        <a:prstGeom prst="rect">
          <a:avLst/>
        </a:prstGeom>
        <a:solidFill>
          <a:schemeClr val="lt1">
            <a:hueOff val="0"/>
            <a:satOff val="0"/>
            <a:lumOff val="0"/>
            <a:alphaOff val="0"/>
          </a:schemeClr>
        </a:solidFill>
        <a:ln w="12700" cap="flat" cmpd="sng" algn="ctr">
          <a:solidFill>
            <a:schemeClr val="accent4">
              <a:hueOff val="17019194"/>
              <a:satOff val="-19988"/>
              <a:lumOff val="7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940" tIns="65317" rIns="113940" bIns="65317" numCol="1" spcCol="1270" anchor="ctr" anchorCtr="0">
          <a:noAutofit/>
        </a:bodyPr>
        <a:lstStyle/>
        <a:p>
          <a:pPr marL="0" lvl="0" indent="0" algn="ctr" defTabSz="666750">
            <a:lnSpc>
              <a:spcPct val="90000"/>
            </a:lnSpc>
            <a:spcBef>
              <a:spcPct val="0"/>
            </a:spcBef>
            <a:spcAft>
              <a:spcPct val="35000"/>
            </a:spcAft>
            <a:buNone/>
          </a:pPr>
          <a:r>
            <a:rPr lang="en-US" sz="1500" kern="1200" dirty="0"/>
            <a:t>Class VI</a:t>
          </a:r>
        </a:p>
      </dsp:txBody>
      <dsp:txXfrm>
        <a:off x="0" y="3506920"/>
        <a:ext cx="2153195" cy="661252"/>
      </dsp:txXfrm>
    </dsp:sp>
    <dsp:sp modelId="{AEADA01C-F900-406A-92DC-DBF7D3FDCCF7}">
      <dsp:nvSpPr>
        <dsp:cNvPr id="0" name=""/>
        <dsp:cNvSpPr/>
      </dsp:nvSpPr>
      <dsp:spPr>
        <a:xfrm>
          <a:off x="2153195" y="4207847"/>
          <a:ext cx="8612783" cy="661252"/>
        </a:xfrm>
        <a:prstGeom prst="rect">
          <a:avLst/>
        </a:prstGeom>
        <a:solidFill>
          <a:schemeClr val="accent4">
            <a:hueOff val="20423033"/>
            <a:satOff val="-23986"/>
            <a:lumOff val="9216"/>
            <a:alphaOff val="0"/>
          </a:schemeClr>
        </a:solidFill>
        <a:ln w="12700" cap="flat" cmpd="sng" algn="ctr">
          <a:solidFill>
            <a:schemeClr val="accent4">
              <a:hueOff val="20423033"/>
              <a:satOff val="-23986"/>
              <a:lumOff val="9216"/>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112" tIns="167958" rIns="167112" bIns="167958" numCol="1" spcCol="1270" anchor="ctr" anchorCtr="0">
          <a:noAutofit/>
        </a:bodyPr>
        <a:lstStyle/>
        <a:p>
          <a:pPr marL="0" lvl="0" indent="0" algn="l" defTabSz="533400">
            <a:lnSpc>
              <a:spcPct val="90000"/>
            </a:lnSpc>
            <a:spcBef>
              <a:spcPct val="0"/>
            </a:spcBef>
            <a:spcAft>
              <a:spcPct val="35000"/>
            </a:spcAft>
            <a:buNone/>
          </a:pPr>
          <a:r>
            <a:rPr lang="en-US" sz="1200" kern="1200" dirty="0"/>
            <a:t>dsDNA Viruses with Reverse Transcriptase: These viruses have a dsDNA genome with reverse transcriptase that transcribes DNA into RNA, then back to DNA. An example is Hepatitis B virus.</a:t>
          </a:r>
        </a:p>
      </dsp:txBody>
      <dsp:txXfrm>
        <a:off x="2153195" y="4207847"/>
        <a:ext cx="8612783" cy="661252"/>
      </dsp:txXfrm>
    </dsp:sp>
    <dsp:sp modelId="{BC3F393A-69AF-48B1-8CCE-FA1A88CC83EF}">
      <dsp:nvSpPr>
        <dsp:cNvPr id="0" name=""/>
        <dsp:cNvSpPr/>
      </dsp:nvSpPr>
      <dsp:spPr>
        <a:xfrm>
          <a:off x="0" y="4207847"/>
          <a:ext cx="2153195" cy="661252"/>
        </a:xfrm>
        <a:prstGeom prst="rect">
          <a:avLst/>
        </a:prstGeom>
        <a:solidFill>
          <a:schemeClr val="lt1">
            <a:hueOff val="0"/>
            <a:satOff val="0"/>
            <a:lumOff val="0"/>
            <a:alphaOff val="0"/>
          </a:schemeClr>
        </a:solidFill>
        <a:ln w="12700" cap="flat" cmpd="sng" algn="ctr">
          <a:solidFill>
            <a:schemeClr val="accent4">
              <a:hueOff val="20423033"/>
              <a:satOff val="-23986"/>
              <a:lumOff val="92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940" tIns="65317" rIns="113940" bIns="65317" numCol="1" spcCol="1270" anchor="ctr" anchorCtr="0">
          <a:noAutofit/>
        </a:bodyPr>
        <a:lstStyle/>
        <a:p>
          <a:pPr marL="0" lvl="0" indent="0" algn="ctr" defTabSz="666750">
            <a:lnSpc>
              <a:spcPct val="90000"/>
            </a:lnSpc>
            <a:spcBef>
              <a:spcPct val="0"/>
            </a:spcBef>
            <a:spcAft>
              <a:spcPct val="35000"/>
            </a:spcAft>
            <a:buNone/>
          </a:pPr>
          <a:r>
            <a:rPr lang="en-US" sz="1500" kern="1200" dirty="0"/>
            <a:t>Class VII</a:t>
          </a:r>
        </a:p>
      </dsp:txBody>
      <dsp:txXfrm>
        <a:off x="0" y="4207847"/>
        <a:ext cx="2153195" cy="66125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3060201-1C40-4B39-813D-5CD9493BAEED}" type="slidenum">
              <a:rPr lang="en-US" smtClean="0"/>
              <a:t>‹#›</a:t>
            </a:fld>
            <a:endParaRPr lang="en-US"/>
          </a:p>
        </p:txBody>
      </p:sp>
    </p:spTree>
    <p:extLst>
      <p:ext uri="{BB962C8B-B14F-4D97-AF65-F5344CB8AC3E}">
        <p14:creationId xmlns:p14="http://schemas.microsoft.com/office/powerpoint/2010/main" val="3065337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93693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960907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9477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D2766A6-3C10-4AB8-86A1-BB1F0CDA7EFE}" type="datetimeFigureOut">
              <a:rPr lang="en-US" smtClean="0"/>
              <a:t>7/18/2024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3060201-1C40-4B39-813D-5CD9493BAEED}" type="slidenum">
              <a:rPr lang="en-US" smtClean="0"/>
              <a:t>‹#›</a:t>
            </a:fld>
            <a:endParaRPr lang="en-US"/>
          </a:p>
        </p:txBody>
      </p:sp>
    </p:spTree>
    <p:extLst>
      <p:ext uri="{BB962C8B-B14F-4D97-AF65-F5344CB8AC3E}">
        <p14:creationId xmlns:p14="http://schemas.microsoft.com/office/powerpoint/2010/main" val="1031706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2766A6-3C10-4AB8-86A1-BB1F0CDA7EFE}"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394289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2766A6-3C10-4AB8-86A1-BB1F0CDA7EFE}" type="datetimeFigureOut">
              <a:rPr lang="en-US" smtClean="0"/>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146211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2766A6-3C10-4AB8-86A1-BB1F0CDA7EFE}" type="datetimeFigureOut">
              <a:rPr lang="en-US" smtClean="0"/>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048123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2766A6-3C10-4AB8-86A1-BB1F0CDA7EFE}" type="datetimeFigureOut">
              <a:rPr lang="en-US" smtClean="0"/>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609138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2766A6-3C10-4AB8-86A1-BB1F0CDA7EFE}"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19693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2766A6-3C10-4AB8-86A1-BB1F0CDA7EFE}" type="datetimeFigureOut">
              <a:rPr lang="en-US" smtClean="0"/>
              <a:t>7/18/2024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365469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D2766A6-3C10-4AB8-86A1-BB1F0CDA7EFE}" type="datetimeFigureOut">
              <a:rPr lang="en-US" smtClean="0"/>
              <a:pPr/>
              <a:t>7/18/2024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9177973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png"/><Relationship Id="rId7" Type="http://schemas.openxmlformats.org/officeDocument/2006/relationships/diagramColors" Target="../diagrams/colors9.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5.sv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7.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gif"/><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jpeg"/><Relationship Id="rId5" Type="http://schemas.microsoft.com/office/2007/relationships/hdphoto" Target="../media/hdphoto2.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F938-69F0-9E34-CCD8-774653466068}"/>
              </a:ext>
            </a:extLst>
          </p:cNvPr>
          <p:cNvSpPr>
            <a:spLocks noGrp="1"/>
          </p:cNvSpPr>
          <p:nvPr>
            <p:ph type="ctrTitle"/>
          </p:nvPr>
        </p:nvSpPr>
        <p:spPr>
          <a:xfrm>
            <a:off x="838201" y="596644"/>
            <a:ext cx="6016888" cy="3435606"/>
          </a:xfrm>
        </p:spPr>
        <p:txBody>
          <a:bodyPr anchor="b">
            <a:normAutofit fontScale="90000"/>
          </a:bodyPr>
          <a:lstStyle/>
          <a:p>
            <a:r>
              <a:rPr lang="en-IN"/>
              <a:t>Baltimore Classification of Viruses</a:t>
            </a:r>
            <a:endParaRPr lang="en-IN" dirty="0"/>
          </a:p>
        </p:txBody>
      </p:sp>
      <p:sp>
        <p:nvSpPr>
          <p:cNvPr id="3" name="Subtitle 2">
            <a:extLst>
              <a:ext uri="{FF2B5EF4-FFF2-40B4-BE49-F238E27FC236}">
                <a16:creationId xmlns:a16="http://schemas.microsoft.com/office/drawing/2014/main" id="{B1474CF5-E979-52E6-D8D2-CA86D2BCD6F5}"/>
              </a:ext>
            </a:extLst>
          </p:cNvPr>
          <p:cNvSpPr>
            <a:spLocks noGrp="1"/>
          </p:cNvSpPr>
          <p:nvPr>
            <p:ph type="subTitle" idx="1"/>
          </p:nvPr>
        </p:nvSpPr>
        <p:spPr>
          <a:xfrm>
            <a:off x="838201" y="4447309"/>
            <a:ext cx="6016888" cy="1772516"/>
          </a:xfrm>
        </p:spPr>
        <p:txBody>
          <a:bodyPr>
            <a:normAutofit fontScale="85000" lnSpcReduction="20000"/>
          </a:bodyPr>
          <a:lstStyle/>
          <a:p>
            <a:r>
              <a:rPr lang="en-US" dirty="0">
                <a:solidFill>
                  <a:schemeClr val="tx1">
                    <a:lumMod val="85000"/>
                    <a:lumOff val="15000"/>
                  </a:schemeClr>
                </a:solidFill>
              </a:rPr>
              <a:t>Understanding Virus Classification and Examples</a:t>
            </a:r>
            <a:endParaRPr lang="en-IN" dirty="0">
              <a:solidFill>
                <a:schemeClr val="tx1">
                  <a:lumMod val="85000"/>
                  <a:lumOff val="15000"/>
                </a:schemeClr>
              </a:solidFill>
            </a:endParaRPr>
          </a:p>
          <a:p>
            <a:endParaRPr lang="en-IN" dirty="0"/>
          </a:p>
          <a:p>
            <a:r>
              <a:rPr lang="en-IN" dirty="0"/>
              <a:t>Name: Surabhi Verma</a:t>
            </a:r>
          </a:p>
          <a:p>
            <a:r>
              <a:rPr lang="en-IN" dirty="0"/>
              <a:t>Year: TYBT</a:t>
            </a:r>
          </a:p>
          <a:p>
            <a:r>
              <a:rPr lang="en-IN" dirty="0"/>
              <a:t>Roll no: 4233</a:t>
            </a:r>
          </a:p>
        </p:txBody>
      </p:sp>
      <p:pic>
        <p:nvPicPr>
          <p:cNvPr id="4" name="Picture 4" descr="David Baltimore – Biographical ...">
            <a:extLst>
              <a:ext uri="{FF2B5EF4-FFF2-40B4-BE49-F238E27FC236}">
                <a16:creationId xmlns:a16="http://schemas.microsoft.com/office/drawing/2014/main" id="{9BE2A045-0286-2040-8C67-1CB04E2D22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12" b="2589"/>
          <a:stretch/>
        </p:blipFill>
        <p:spPr bwMode="auto">
          <a:xfrm>
            <a:off x="7338496" y="596644"/>
            <a:ext cx="4245918" cy="565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41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43D298-0548-4C7A-870B-7594104F8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FF7B26C5-D249-4988-B86B-5A3D9E7B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 y="0"/>
            <a:ext cx="12188952" cy="6858000"/>
          </a:xfrm>
          <a:prstGeom prst="rect">
            <a:avLst/>
          </a:prstGeom>
          <a:blipFill dpi="0" rotWithShape="1">
            <a:blip r:embed="rId2">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6FDAED0-8B04-4181-B3D3-EA0A93C66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161B6F0D-567B-4CFA-BF50-79FDAC6EB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8CE5D194-0A7E-49A6-B737-F71C1B3960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Title 1">
            <a:extLst>
              <a:ext uri="{FF2B5EF4-FFF2-40B4-BE49-F238E27FC236}">
                <a16:creationId xmlns:a16="http://schemas.microsoft.com/office/drawing/2014/main" id="{46E19177-F297-7B82-7F18-3EB0E2C98DB1}"/>
              </a:ext>
            </a:extLst>
          </p:cNvPr>
          <p:cNvSpPr>
            <a:spLocks noGrp="1"/>
          </p:cNvSpPr>
          <p:nvPr>
            <p:ph type="title"/>
          </p:nvPr>
        </p:nvSpPr>
        <p:spPr>
          <a:xfrm>
            <a:off x="838200" y="780444"/>
            <a:ext cx="4253345" cy="5391756"/>
          </a:xfrm>
        </p:spPr>
        <p:txBody>
          <a:bodyPr anchor="t">
            <a:normAutofit/>
          </a:bodyPr>
          <a:lstStyle/>
          <a:p>
            <a:r>
              <a:rPr lang="en-US" dirty="0"/>
              <a:t>Class IV - Positive-Sense Single-Stranded RNA (+</a:t>
            </a:r>
            <a:r>
              <a:rPr lang="en-US" dirty="0" err="1"/>
              <a:t>ssRNA</a:t>
            </a:r>
            <a:r>
              <a:rPr lang="en-US" dirty="0"/>
              <a:t>) Viruses</a:t>
            </a:r>
            <a:endParaRPr lang="en-IN" dirty="0"/>
          </a:p>
        </p:txBody>
      </p:sp>
      <p:graphicFrame>
        <p:nvGraphicFramePr>
          <p:cNvPr id="7" name="Content Placeholder 2">
            <a:extLst>
              <a:ext uri="{FF2B5EF4-FFF2-40B4-BE49-F238E27FC236}">
                <a16:creationId xmlns:a16="http://schemas.microsoft.com/office/drawing/2014/main" id="{96E602BB-6CAF-AF93-3274-2D23EA310A0A}"/>
              </a:ext>
            </a:extLst>
          </p:cNvPr>
          <p:cNvGraphicFramePr>
            <a:graphicFrameLocks noGrp="1"/>
          </p:cNvGraphicFramePr>
          <p:nvPr>
            <p:ph idx="1"/>
            <p:extLst>
              <p:ext uri="{D42A27DB-BD31-4B8C-83A1-F6EECF244321}">
                <p14:modId xmlns:p14="http://schemas.microsoft.com/office/powerpoint/2010/main" val="1884659816"/>
              </p:ext>
            </p:extLst>
          </p:nvPr>
        </p:nvGraphicFramePr>
        <p:xfrm>
          <a:off x="4837861" y="202622"/>
          <a:ext cx="7031182" cy="6452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8804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7" name="Oval 36">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IN"/>
            </a:p>
          </p:txBody>
        </p:sp>
        <p:sp>
          <p:nvSpPr>
            <p:cNvPr id="38" name="Oval 37">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IN"/>
            </a:p>
          </p:txBody>
        </p:sp>
      </p:grpSp>
      <p:sp>
        <p:nvSpPr>
          <p:cNvPr id="40" name="Rectangle 39">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5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44" name="Rectangle 43">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Polio Virus | Encyclopedia MDPI">
            <a:extLst>
              <a:ext uri="{FF2B5EF4-FFF2-40B4-BE49-F238E27FC236}">
                <a16:creationId xmlns:a16="http://schemas.microsoft.com/office/drawing/2014/main" id="{7E508BF8-4EC8-2A5C-4B6B-F14DC91E057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126065" y="1343422"/>
            <a:ext cx="4806271" cy="41660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Frontiers | SARS-CoV-2 and the Host Cell: A Tale of Interactions">
            <a:extLst>
              <a:ext uri="{FF2B5EF4-FFF2-40B4-BE49-F238E27FC236}">
                <a16:creationId xmlns:a16="http://schemas.microsoft.com/office/drawing/2014/main" id="{81EF0884-2D1E-41CF-D641-C7DF0E9D93C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581390" y="2020624"/>
            <a:ext cx="4806271" cy="2811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DE100A7-9AD1-6813-EBEE-E00348BCFCEC}"/>
              </a:ext>
            </a:extLst>
          </p:cNvPr>
          <p:cNvSpPr txBox="1"/>
          <p:nvPr/>
        </p:nvSpPr>
        <p:spPr>
          <a:xfrm>
            <a:off x="8071366" y="5509493"/>
            <a:ext cx="1820732" cy="450169"/>
          </a:xfrm>
          <a:prstGeom prst="rect">
            <a:avLst/>
          </a:prstGeom>
        </p:spPr>
        <p:txBody>
          <a:bodyPr vert="horz" lIns="91440" tIns="45720" rIns="91440" bIns="45720" rtlCol="0">
            <a:normAutofit/>
          </a:bodyPr>
          <a:lstStyle/>
          <a:p>
            <a:pPr algn="ctr" defTabSz="507492">
              <a:lnSpc>
                <a:spcPct val="90000"/>
              </a:lnSpc>
              <a:spcAft>
                <a:spcPts val="600"/>
              </a:spcAft>
            </a:pPr>
            <a:r>
              <a:rPr lang="en-IN" sz="2000" b="1" dirty="0"/>
              <a:t>SARS-CoV-2</a:t>
            </a:r>
          </a:p>
        </p:txBody>
      </p:sp>
      <p:sp>
        <p:nvSpPr>
          <p:cNvPr id="5" name="TextBox 4">
            <a:extLst>
              <a:ext uri="{FF2B5EF4-FFF2-40B4-BE49-F238E27FC236}">
                <a16:creationId xmlns:a16="http://schemas.microsoft.com/office/drawing/2014/main" id="{1735D3F7-F535-80C2-3265-17BD0CAF77A5}"/>
              </a:ext>
            </a:extLst>
          </p:cNvPr>
          <p:cNvSpPr txBox="1"/>
          <p:nvPr/>
        </p:nvSpPr>
        <p:spPr>
          <a:xfrm>
            <a:off x="1447325" y="5644996"/>
            <a:ext cx="3805643" cy="461665"/>
          </a:xfrm>
          <a:prstGeom prst="rect">
            <a:avLst/>
          </a:prstGeom>
          <a:noFill/>
        </p:spPr>
        <p:txBody>
          <a:bodyPr wrap="square" rtlCol="0">
            <a:spAutoFit/>
          </a:bodyPr>
          <a:lstStyle/>
          <a:p>
            <a:pPr algn="ctr"/>
            <a:r>
              <a:rPr lang="en-IN" sz="2400" b="1" dirty="0"/>
              <a:t>Structure of Poliovirus</a:t>
            </a:r>
          </a:p>
        </p:txBody>
      </p:sp>
    </p:spTree>
    <p:extLst>
      <p:ext uri="{BB962C8B-B14F-4D97-AF65-F5344CB8AC3E}">
        <p14:creationId xmlns:p14="http://schemas.microsoft.com/office/powerpoint/2010/main" val="2906413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43D298-0548-4C7A-870B-7594104F8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FF7B26C5-D249-4988-B86B-5A3D9E7B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 y="0"/>
            <a:ext cx="12188952" cy="6858000"/>
          </a:xfrm>
          <a:prstGeom prst="rect">
            <a:avLst/>
          </a:prstGeom>
          <a:blipFill dpi="0" rotWithShape="1">
            <a:blip r:embed="rId2">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FB40E-0805-72BE-AEC5-53777123BA1C}"/>
              </a:ext>
            </a:extLst>
          </p:cNvPr>
          <p:cNvSpPr>
            <a:spLocks noGrp="1"/>
          </p:cNvSpPr>
          <p:nvPr>
            <p:ph type="title"/>
          </p:nvPr>
        </p:nvSpPr>
        <p:spPr>
          <a:xfrm>
            <a:off x="1069848" y="484632"/>
            <a:ext cx="10058400" cy="1609344"/>
          </a:xfrm>
        </p:spPr>
        <p:txBody>
          <a:bodyPr>
            <a:normAutofit/>
          </a:bodyPr>
          <a:lstStyle/>
          <a:p>
            <a:r>
              <a:rPr lang="en-US" dirty="0"/>
              <a:t>Class V - Negative-Sense Single-Stranded RNA (-</a:t>
            </a:r>
            <a:r>
              <a:rPr lang="en-US" dirty="0" err="1"/>
              <a:t>ssRNA</a:t>
            </a:r>
            <a:r>
              <a:rPr lang="en-US" dirty="0"/>
              <a:t>) Viruses</a:t>
            </a:r>
            <a:endParaRPr lang="en-IN" dirty="0"/>
          </a:p>
        </p:txBody>
      </p:sp>
      <p:grpSp>
        <p:nvGrpSpPr>
          <p:cNvPr id="15" name="Group 14">
            <a:extLst>
              <a:ext uri="{FF2B5EF4-FFF2-40B4-BE49-F238E27FC236}">
                <a16:creationId xmlns:a16="http://schemas.microsoft.com/office/drawing/2014/main" id="{46FDAED0-8B04-4181-B3D3-EA0A93C66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161B6F0D-567B-4CFA-BF50-79FDAC6EB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8CE5D194-0A7E-49A6-B737-F71C1B3960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3" name="Content Placeholder 2">
            <a:extLst>
              <a:ext uri="{FF2B5EF4-FFF2-40B4-BE49-F238E27FC236}">
                <a16:creationId xmlns:a16="http://schemas.microsoft.com/office/drawing/2014/main" id="{863B7365-93DE-DBD3-0966-0D742540BD06}"/>
              </a:ext>
            </a:extLst>
          </p:cNvPr>
          <p:cNvGraphicFramePr>
            <a:graphicFrameLocks/>
          </p:cNvGraphicFramePr>
          <p:nvPr>
            <p:extLst>
              <p:ext uri="{D42A27DB-BD31-4B8C-83A1-F6EECF244321}">
                <p14:modId xmlns:p14="http://schemas.microsoft.com/office/powerpoint/2010/main" val="4112472314"/>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7580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16" name="Rectangle 15">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Influenza D virus - Wikipedia">
            <a:extLst>
              <a:ext uri="{FF2B5EF4-FFF2-40B4-BE49-F238E27FC236}">
                <a16:creationId xmlns:a16="http://schemas.microsoft.com/office/drawing/2014/main" id="{ECF312A5-37FD-0396-771E-B4628076D1D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21800" y="1242747"/>
            <a:ext cx="4750743" cy="35230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Frontiers | Ebola virus infection modeling and identifiability problems">
            <a:extLst>
              <a:ext uri="{FF2B5EF4-FFF2-40B4-BE49-F238E27FC236}">
                <a16:creationId xmlns:a16="http://schemas.microsoft.com/office/drawing/2014/main" id="{334603D4-B6DF-9A5E-B8CA-D5A9F1FAFE9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19457" y="1635985"/>
            <a:ext cx="4838151" cy="28907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4AACD-AB06-D1D5-2E8A-9E0F53FE4F84}"/>
              </a:ext>
            </a:extLst>
          </p:cNvPr>
          <p:cNvSpPr txBox="1"/>
          <p:nvPr/>
        </p:nvSpPr>
        <p:spPr>
          <a:xfrm>
            <a:off x="796201" y="5247605"/>
            <a:ext cx="5295285" cy="330540"/>
          </a:xfrm>
          <a:prstGeom prst="rect">
            <a:avLst/>
          </a:prstGeom>
          <a:noFill/>
        </p:spPr>
        <p:txBody>
          <a:bodyPr wrap="square">
            <a:spAutoFit/>
          </a:bodyPr>
          <a:lstStyle/>
          <a:p>
            <a:pPr algn="ctr" defTabSz="393192">
              <a:spcAft>
                <a:spcPts val="600"/>
              </a:spcAft>
            </a:pPr>
            <a:r>
              <a:rPr lang="en-IN" sz="1548" b="1" kern="1200">
                <a:solidFill>
                  <a:schemeClr val="tx1"/>
                </a:solidFill>
                <a:latin typeface="+mn-lt"/>
                <a:ea typeface="+mn-ea"/>
                <a:cs typeface="+mn-cs"/>
              </a:rPr>
              <a:t>Structure of Influenza virus</a:t>
            </a:r>
            <a:endParaRPr lang="en-IN" sz="1800" b="1"/>
          </a:p>
        </p:txBody>
      </p:sp>
      <p:sp>
        <p:nvSpPr>
          <p:cNvPr id="7" name="TextBox 6">
            <a:extLst>
              <a:ext uri="{FF2B5EF4-FFF2-40B4-BE49-F238E27FC236}">
                <a16:creationId xmlns:a16="http://schemas.microsoft.com/office/drawing/2014/main" id="{31125B76-1BAF-867C-9FBA-B938E7B0E8E9}"/>
              </a:ext>
            </a:extLst>
          </p:cNvPr>
          <p:cNvSpPr txBox="1"/>
          <p:nvPr/>
        </p:nvSpPr>
        <p:spPr>
          <a:xfrm>
            <a:off x="6086377" y="5245831"/>
            <a:ext cx="5304312" cy="330540"/>
          </a:xfrm>
          <a:prstGeom prst="rect">
            <a:avLst/>
          </a:prstGeom>
          <a:noFill/>
        </p:spPr>
        <p:txBody>
          <a:bodyPr wrap="square">
            <a:spAutoFit/>
          </a:bodyPr>
          <a:lstStyle/>
          <a:p>
            <a:pPr algn="ctr" defTabSz="393192">
              <a:spcAft>
                <a:spcPts val="600"/>
              </a:spcAft>
            </a:pPr>
            <a:r>
              <a:rPr lang="en-IN" sz="1548" b="1" kern="1200" dirty="0">
                <a:solidFill>
                  <a:schemeClr val="tx1"/>
                </a:solidFill>
                <a:latin typeface="+mn-lt"/>
                <a:ea typeface="+mn-ea"/>
                <a:cs typeface="+mn-cs"/>
              </a:rPr>
              <a:t>Ebola virus</a:t>
            </a:r>
            <a:endParaRPr lang="en-IN" sz="1800" b="1" dirty="0"/>
          </a:p>
        </p:txBody>
      </p:sp>
    </p:spTree>
    <p:extLst>
      <p:ext uri="{BB962C8B-B14F-4D97-AF65-F5344CB8AC3E}">
        <p14:creationId xmlns:p14="http://schemas.microsoft.com/office/powerpoint/2010/main" val="3582436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43D298-0548-4C7A-870B-7594104F8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FF7B26C5-D249-4988-B86B-5A3D9E7B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 y="0"/>
            <a:ext cx="12188952" cy="6858000"/>
          </a:xfrm>
          <a:prstGeom prst="rect">
            <a:avLst/>
          </a:prstGeom>
          <a:blipFill dpi="0" rotWithShape="1">
            <a:blip r:embed="rId2">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6FDAED0-8B04-4181-B3D3-EA0A93C66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161B6F0D-567B-4CFA-BF50-79FDAC6EB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8CE5D194-0A7E-49A6-B737-F71C1B3960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Title 1">
            <a:extLst>
              <a:ext uri="{FF2B5EF4-FFF2-40B4-BE49-F238E27FC236}">
                <a16:creationId xmlns:a16="http://schemas.microsoft.com/office/drawing/2014/main" id="{46E19177-F297-7B82-7F18-3EB0E2C98DB1}"/>
              </a:ext>
            </a:extLst>
          </p:cNvPr>
          <p:cNvSpPr>
            <a:spLocks noGrp="1"/>
          </p:cNvSpPr>
          <p:nvPr>
            <p:ph type="title"/>
          </p:nvPr>
        </p:nvSpPr>
        <p:spPr>
          <a:xfrm>
            <a:off x="827809" y="1377357"/>
            <a:ext cx="4253345" cy="4103283"/>
          </a:xfrm>
        </p:spPr>
        <p:txBody>
          <a:bodyPr anchor="t">
            <a:normAutofit/>
          </a:bodyPr>
          <a:lstStyle/>
          <a:p>
            <a:r>
              <a:rPr lang="en-IN" dirty="0"/>
              <a:t>Class VI - Retroviruses (RNA Reverse-Transcribing Viruses)</a:t>
            </a:r>
          </a:p>
        </p:txBody>
      </p:sp>
      <p:graphicFrame>
        <p:nvGraphicFramePr>
          <p:cNvPr id="7" name="Content Placeholder 2">
            <a:extLst>
              <a:ext uri="{FF2B5EF4-FFF2-40B4-BE49-F238E27FC236}">
                <a16:creationId xmlns:a16="http://schemas.microsoft.com/office/drawing/2014/main" id="{96E602BB-6CAF-AF93-3274-2D23EA310A0A}"/>
              </a:ext>
            </a:extLst>
          </p:cNvPr>
          <p:cNvGraphicFramePr>
            <a:graphicFrameLocks noGrp="1"/>
          </p:cNvGraphicFramePr>
          <p:nvPr>
            <p:ph idx="1"/>
            <p:extLst>
              <p:ext uri="{D42A27DB-BD31-4B8C-83A1-F6EECF244321}">
                <p14:modId xmlns:p14="http://schemas.microsoft.com/office/powerpoint/2010/main" val="1599981434"/>
              </p:ext>
            </p:extLst>
          </p:nvPr>
        </p:nvGraphicFramePr>
        <p:xfrm>
          <a:off x="4837861" y="202622"/>
          <a:ext cx="7031182" cy="6452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94828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8598658-8579-447E-B96E-7C0CDFF69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B5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EAEFD1B-6AFB-4ECA-A47F-11A07AEA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5" name="Rectangle 24">
            <a:extLst>
              <a:ext uri="{FF2B5EF4-FFF2-40B4-BE49-F238E27FC236}">
                <a16:creationId xmlns:a16="http://schemas.microsoft.com/office/drawing/2014/main" id="{83D5706E-D323-4862-B67C-73000F184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Reverse Transcriptase | Function, Structure &amp; Application - Lesson |  Study.com">
            <a:extLst>
              <a:ext uri="{FF2B5EF4-FFF2-40B4-BE49-F238E27FC236}">
                <a16:creationId xmlns:a16="http://schemas.microsoft.com/office/drawing/2014/main" id="{6C9B92AB-D3E4-56E4-58EC-CEFCB7FAEAD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1151" y="803062"/>
            <a:ext cx="3621013" cy="4433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6A4376D-BB57-F0D1-4103-AA01779F728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54322" y="816775"/>
            <a:ext cx="4437923" cy="45070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4284EFB-C3FA-45CC-64AA-CFBE9E5A0F73}"/>
              </a:ext>
            </a:extLst>
          </p:cNvPr>
          <p:cNvSpPr txBox="1"/>
          <p:nvPr/>
        </p:nvSpPr>
        <p:spPr>
          <a:xfrm>
            <a:off x="318533" y="5422117"/>
            <a:ext cx="6094268" cy="369332"/>
          </a:xfrm>
          <a:prstGeom prst="rect">
            <a:avLst/>
          </a:prstGeom>
          <a:noFill/>
        </p:spPr>
        <p:txBody>
          <a:bodyPr wrap="square">
            <a:spAutoFit/>
          </a:bodyPr>
          <a:lstStyle/>
          <a:p>
            <a:pPr algn="ctr"/>
            <a:r>
              <a:rPr lang="en-IN" sz="1800" b="1"/>
              <a:t>Reverse Transcription Process</a:t>
            </a:r>
            <a:endParaRPr lang="en-IN" sz="1800" b="1" dirty="0"/>
          </a:p>
        </p:txBody>
      </p:sp>
      <p:sp>
        <p:nvSpPr>
          <p:cNvPr id="11" name="TextBox 10">
            <a:extLst>
              <a:ext uri="{FF2B5EF4-FFF2-40B4-BE49-F238E27FC236}">
                <a16:creationId xmlns:a16="http://schemas.microsoft.com/office/drawing/2014/main" id="{67596DD4-56E5-15EF-852B-FA0E43423498}"/>
              </a:ext>
            </a:extLst>
          </p:cNvPr>
          <p:cNvSpPr txBox="1"/>
          <p:nvPr/>
        </p:nvSpPr>
        <p:spPr>
          <a:xfrm>
            <a:off x="5426149" y="5432417"/>
            <a:ext cx="6094268" cy="369332"/>
          </a:xfrm>
          <a:prstGeom prst="rect">
            <a:avLst/>
          </a:prstGeom>
          <a:noFill/>
        </p:spPr>
        <p:txBody>
          <a:bodyPr wrap="square">
            <a:spAutoFit/>
          </a:bodyPr>
          <a:lstStyle/>
          <a:p>
            <a:pPr algn="ctr"/>
            <a:r>
              <a:rPr lang="en-IN" sz="1800" b="1" dirty="0"/>
              <a:t>Structure of HIV</a:t>
            </a:r>
          </a:p>
        </p:txBody>
      </p:sp>
    </p:spTree>
    <p:extLst>
      <p:ext uri="{BB962C8B-B14F-4D97-AF65-F5344CB8AC3E}">
        <p14:creationId xmlns:p14="http://schemas.microsoft.com/office/powerpoint/2010/main" val="1679653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43D298-0548-4C7A-870B-7594104F8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FF7B26C5-D249-4988-B86B-5A3D9E7B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 y="0"/>
            <a:ext cx="12188952" cy="6858000"/>
          </a:xfrm>
          <a:prstGeom prst="rect">
            <a:avLst/>
          </a:prstGeom>
          <a:blipFill dpi="0" rotWithShape="1">
            <a:blip r:embed="rId2">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FB40E-0805-72BE-AEC5-53777123BA1C}"/>
              </a:ext>
            </a:extLst>
          </p:cNvPr>
          <p:cNvSpPr>
            <a:spLocks noGrp="1"/>
          </p:cNvSpPr>
          <p:nvPr>
            <p:ph type="title"/>
          </p:nvPr>
        </p:nvSpPr>
        <p:spPr>
          <a:xfrm>
            <a:off x="1069848" y="484632"/>
            <a:ext cx="10058400" cy="1609344"/>
          </a:xfrm>
        </p:spPr>
        <p:txBody>
          <a:bodyPr>
            <a:normAutofit fontScale="90000"/>
          </a:bodyPr>
          <a:lstStyle/>
          <a:p>
            <a:r>
              <a:rPr lang="en-US" dirty="0"/>
              <a:t>Class VII - Double-Stranded DNA (dsDNA) Viruses with Reverse Transcriptase</a:t>
            </a:r>
            <a:endParaRPr lang="en-IN" dirty="0"/>
          </a:p>
        </p:txBody>
      </p:sp>
      <p:grpSp>
        <p:nvGrpSpPr>
          <p:cNvPr id="15" name="Group 14">
            <a:extLst>
              <a:ext uri="{FF2B5EF4-FFF2-40B4-BE49-F238E27FC236}">
                <a16:creationId xmlns:a16="http://schemas.microsoft.com/office/drawing/2014/main" id="{46FDAED0-8B04-4181-B3D3-EA0A93C66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161B6F0D-567B-4CFA-BF50-79FDAC6EB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8CE5D194-0A7E-49A6-B737-F71C1B3960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3" name="Content Placeholder 2">
            <a:extLst>
              <a:ext uri="{FF2B5EF4-FFF2-40B4-BE49-F238E27FC236}">
                <a16:creationId xmlns:a16="http://schemas.microsoft.com/office/drawing/2014/main" id="{863B7365-93DE-DBD3-0966-0D742540BD06}"/>
              </a:ext>
            </a:extLst>
          </p:cNvPr>
          <p:cNvGraphicFramePr>
            <a:graphicFrameLocks/>
          </p:cNvGraphicFramePr>
          <p:nvPr>
            <p:extLst>
              <p:ext uri="{D42A27DB-BD31-4B8C-83A1-F6EECF244321}">
                <p14:modId xmlns:p14="http://schemas.microsoft.com/office/powerpoint/2010/main" val="2219544175"/>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2758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8598658-8579-447E-B96E-7C0CDFF69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B5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EAEFD1B-6AFB-4ECA-A47F-11A07AEA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5" name="Rectangle 24">
            <a:extLst>
              <a:ext uri="{FF2B5EF4-FFF2-40B4-BE49-F238E27FC236}">
                <a16:creationId xmlns:a16="http://schemas.microsoft.com/office/drawing/2014/main" id="{83D5706E-D323-4862-B67C-73000F184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Antiviral therapies: Focus on hepatitis B reverse transcriptase -  ScienceDirect">
            <a:extLst>
              <a:ext uri="{FF2B5EF4-FFF2-40B4-BE49-F238E27FC236}">
                <a16:creationId xmlns:a16="http://schemas.microsoft.com/office/drawing/2014/main" id="{2002D928-DCFD-6FF3-0C9F-868035AB9F0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43161" y="1182957"/>
            <a:ext cx="4978107" cy="37833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What Is Hepatitis B Virus? - Cusabio">
            <a:extLst>
              <a:ext uri="{FF2B5EF4-FFF2-40B4-BE49-F238E27FC236}">
                <a16:creationId xmlns:a16="http://schemas.microsoft.com/office/drawing/2014/main" id="{ACE9D742-93EA-AD45-4031-8B5E751939D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21269" y="1815529"/>
            <a:ext cx="5568159" cy="29152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07AEB5-C648-3F82-5464-5E0271A7F0D1}"/>
              </a:ext>
            </a:extLst>
          </p:cNvPr>
          <p:cNvSpPr txBox="1"/>
          <p:nvPr/>
        </p:nvSpPr>
        <p:spPr>
          <a:xfrm>
            <a:off x="416535" y="5247394"/>
            <a:ext cx="6094268" cy="369332"/>
          </a:xfrm>
          <a:prstGeom prst="rect">
            <a:avLst/>
          </a:prstGeom>
          <a:noFill/>
        </p:spPr>
        <p:txBody>
          <a:bodyPr wrap="square">
            <a:spAutoFit/>
          </a:bodyPr>
          <a:lstStyle/>
          <a:p>
            <a:pPr algn="ctr"/>
            <a:r>
              <a:rPr lang="en-IN" sz="1800" b="1" dirty="0"/>
              <a:t>Reverse Transcription Process in Hepatitis B</a:t>
            </a:r>
          </a:p>
        </p:txBody>
      </p:sp>
      <p:sp>
        <p:nvSpPr>
          <p:cNvPr id="10" name="TextBox 9">
            <a:extLst>
              <a:ext uri="{FF2B5EF4-FFF2-40B4-BE49-F238E27FC236}">
                <a16:creationId xmlns:a16="http://schemas.microsoft.com/office/drawing/2014/main" id="{EC91099C-03F1-AA07-05FB-B58626E370CC}"/>
              </a:ext>
            </a:extLst>
          </p:cNvPr>
          <p:cNvSpPr txBox="1"/>
          <p:nvPr/>
        </p:nvSpPr>
        <p:spPr>
          <a:xfrm>
            <a:off x="5681195" y="5247395"/>
            <a:ext cx="6094268" cy="369332"/>
          </a:xfrm>
          <a:prstGeom prst="rect">
            <a:avLst/>
          </a:prstGeom>
          <a:noFill/>
        </p:spPr>
        <p:txBody>
          <a:bodyPr wrap="square">
            <a:spAutoFit/>
          </a:bodyPr>
          <a:lstStyle/>
          <a:p>
            <a:pPr algn="ctr"/>
            <a:r>
              <a:rPr lang="en-US" sz="1800" b="1" dirty="0"/>
              <a:t>Structure of Hepatitis B virus</a:t>
            </a:r>
            <a:endParaRPr lang="en-IN" sz="1800" b="1" dirty="0"/>
          </a:p>
        </p:txBody>
      </p:sp>
    </p:spTree>
    <p:extLst>
      <p:ext uri="{BB962C8B-B14F-4D97-AF65-F5344CB8AC3E}">
        <p14:creationId xmlns:p14="http://schemas.microsoft.com/office/powerpoint/2010/main" val="3337614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43D298-0548-4C7A-870B-7594104F8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FF7B26C5-D249-4988-B86B-5A3D9E7B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 y="0"/>
            <a:ext cx="12188952" cy="6858000"/>
          </a:xfrm>
          <a:prstGeom prst="rect">
            <a:avLst/>
          </a:prstGeom>
          <a:blipFill dpi="0" rotWithShape="1">
            <a:blip r:embed="rId2">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FB40E-0805-72BE-AEC5-53777123BA1C}"/>
              </a:ext>
            </a:extLst>
          </p:cNvPr>
          <p:cNvSpPr>
            <a:spLocks noGrp="1"/>
          </p:cNvSpPr>
          <p:nvPr>
            <p:ph type="title"/>
          </p:nvPr>
        </p:nvSpPr>
        <p:spPr>
          <a:xfrm>
            <a:off x="1069848" y="484632"/>
            <a:ext cx="10058400" cy="950976"/>
          </a:xfrm>
        </p:spPr>
        <p:txBody>
          <a:bodyPr>
            <a:normAutofit/>
          </a:bodyPr>
          <a:lstStyle/>
          <a:p>
            <a:r>
              <a:rPr lang="en-US" sz="4400" dirty="0"/>
              <a:t>Summary of key differences between classes</a:t>
            </a:r>
            <a:endParaRPr lang="en-IN" sz="4400" dirty="0"/>
          </a:p>
        </p:txBody>
      </p:sp>
      <p:grpSp>
        <p:nvGrpSpPr>
          <p:cNvPr id="15" name="Group 14">
            <a:extLst>
              <a:ext uri="{FF2B5EF4-FFF2-40B4-BE49-F238E27FC236}">
                <a16:creationId xmlns:a16="http://schemas.microsoft.com/office/drawing/2014/main" id="{46FDAED0-8B04-4181-B3D3-EA0A93C66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161B6F0D-567B-4CFA-BF50-79FDAC6EB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8CE5D194-0A7E-49A6-B737-F71C1B3960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19" name="Content Placeholder 2">
            <a:extLst>
              <a:ext uri="{FF2B5EF4-FFF2-40B4-BE49-F238E27FC236}">
                <a16:creationId xmlns:a16="http://schemas.microsoft.com/office/drawing/2014/main" id="{D5FCDC23-2537-06A7-3A2F-B482E615C0DE}"/>
              </a:ext>
            </a:extLst>
          </p:cNvPr>
          <p:cNvGraphicFramePr/>
          <p:nvPr>
            <p:extLst>
              <p:ext uri="{D42A27DB-BD31-4B8C-83A1-F6EECF244321}">
                <p14:modId xmlns:p14="http://schemas.microsoft.com/office/powerpoint/2010/main" val="3056816840"/>
              </p:ext>
            </p:extLst>
          </p:nvPr>
        </p:nvGraphicFramePr>
        <p:xfrm>
          <a:off x="711486" y="1435608"/>
          <a:ext cx="10765979" cy="48713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341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8598658-8579-447E-B96E-7C0CDFF69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B5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EAEFD1B-6AFB-4ECA-A47F-11A07AEA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5" name="Rectangle 24">
            <a:extLst>
              <a:ext uri="{FF2B5EF4-FFF2-40B4-BE49-F238E27FC236}">
                <a16:creationId xmlns:a16="http://schemas.microsoft.com/office/drawing/2014/main" id="{83D5706E-D323-4862-B67C-73000F184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The Viruses – General Microbiology">
            <a:extLst>
              <a:ext uri="{FF2B5EF4-FFF2-40B4-BE49-F238E27FC236}">
                <a16:creationId xmlns:a16="http://schemas.microsoft.com/office/drawing/2014/main" id="{8912671E-3E66-078A-741C-F781FA3BF24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35009" y="905933"/>
            <a:ext cx="9553986" cy="503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47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DDFC350-8FFD-115A-F140-5C178B5D6730}"/>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lang="en-US" sz="6600" kern="120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pPr>
              <a:lnSpc>
                <a:spcPct val="90000"/>
              </a:lnSpc>
              <a:spcAft>
                <a:spcPts val="600"/>
              </a:spcAft>
            </a:pPr>
            <a:r>
              <a:rPr lang="en-IN" sz="4400"/>
              <a:t>Introduction to Baltimore Classification</a:t>
            </a:r>
            <a:endParaRPr lang="en-IN" sz="4400" dirty="0"/>
          </a:p>
        </p:txBody>
      </p:sp>
      <p:graphicFrame>
        <p:nvGraphicFramePr>
          <p:cNvPr id="13" name="Content Placeholder 2">
            <a:extLst>
              <a:ext uri="{FF2B5EF4-FFF2-40B4-BE49-F238E27FC236}">
                <a16:creationId xmlns:a16="http://schemas.microsoft.com/office/drawing/2014/main" id="{3EAB7819-E0BC-AEA0-5422-D6A0C556DFBF}"/>
              </a:ext>
            </a:extLst>
          </p:cNvPr>
          <p:cNvGraphicFramePr>
            <a:graphicFrameLocks/>
          </p:cNvGraphicFramePr>
          <p:nvPr>
            <p:extLst>
              <p:ext uri="{D42A27DB-BD31-4B8C-83A1-F6EECF244321}">
                <p14:modId xmlns:p14="http://schemas.microsoft.com/office/powerpoint/2010/main" val="1274279209"/>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4756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E9FBC8E-8666-4442-8D7D-B250510CD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84" y="2005"/>
            <a:ext cx="10908632" cy="6853991"/>
          </a:xfrm>
          <a:custGeom>
            <a:avLst/>
            <a:gdLst>
              <a:gd name="connsiteX0" fmla="*/ 9059740 w 10908632"/>
              <a:gd name="connsiteY0" fmla="*/ 0 h 6853991"/>
              <a:gd name="connsiteX1" fmla="*/ 9694921 w 10908632"/>
              <a:gd name="connsiteY1" fmla="*/ 0 h 6853991"/>
              <a:gd name="connsiteX2" fmla="*/ 9825053 w 10908632"/>
              <a:gd name="connsiteY2" fmla="*/ 165594 h 6853991"/>
              <a:gd name="connsiteX3" fmla="*/ 10908632 w 10908632"/>
              <a:gd name="connsiteY3" fmla="*/ 3429000 h 6853991"/>
              <a:gd name="connsiteX4" fmla="*/ 9825053 w 10908632"/>
              <a:gd name="connsiteY4" fmla="*/ 6692406 h 6853991"/>
              <a:gd name="connsiteX5" fmla="*/ 9698072 w 10908632"/>
              <a:gd name="connsiteY5" fmla="*/ 6853991 h 6853991"/>
              <a:gd name="connsiteX6" fmla="*/ 9063562 w 10908632"/>
              <a:gd name="connsiteY6" fmla="*/ 6853991 h 6853991"/>
              <a:gd name="connsiteX7" fmla="*/ 9138428 w 10908632"/>
              <a:gd name="connsiteY7" fmla="*/ 6775466 h 6853991"/>
              <a:gd name="connsiteX8" fmla="*/ 10431379 w 10908632"/>
              <a:gd name="connsiteY8" fmla="*/ 3429000 h 6853991"/>
              <a:gd name="connsiteX9" fmla="*/ 9138428 w 10908632"/>
              <a:gd name="connsiteY9" fmla="*/ 82534 h 6853991"/>
              <a:gd name="connsiteX10" fmla="*/ 2037821 w 10908632"/>
              <a:gd name="connsiteY10" fmla="*/ 0 h 6853991"/>
              <a:gd name="connsiteX11" fmla="*/ 8870811 w 10908632"/>
              <a:gd name="connsiteY11" fmla="*/ 0 h 6853991"/>
              <a:gd name="connsiteX12" fmla="*/ 8877212 w 10908632"/>
              <a:gd name="connsiteY12" fmla="*/ 6103 h 6853991"/>
              <a:gd name="connsiteX13" fmla="*/ 10295021 w 10908632"/>
              <a:gd name="connsiteY13" fmla="*/ 3429000 h 6853991"/>
              <a:gd name="connsiteX14" fmla="*/ 8877212 w 10908632"/>
              <a:gd name="connsiteY14" fmla="*/ 6851897 h 6853991"/>
              <a:gd name="connsiteX15" fmla="*/ 8875015 w 10908632"/>
              <a:gd name="connsiteY15" fmla="*/ 6853991 h 6853991"/>
              <a:gd name="connsiteX16" fmla="*/ 2033617 w 10908632"/>
              <a:gd name="connsiteY16" fmla="*/ 6853991 h 6853991"/>
              <a:gd name="connsiteX17" fmla="*/ 2031421 w 10908632"/>
              <a:gd name="connsiteY17" fmla="*/ 6851897 h 6853991"/>
              <a:gd name="connsiteX18" fmla="*/ 613611 w 10908632"/>
              <a:gd name="connsiteY18" fmla="*/ 3429000 h 6853991"/>
              <a:gd name="connsiteX19" fmla="*/ 2031420 w 10908632"/>
              <a:gd name="connsiteY19" fmla="*/ 6103 h 6853991"/>
              <a:gd name="connsiteX20" fmla="*/ 1213711 w 10908632"/>
              <a:gd name="connsiteY20" fmla="*/ 0 h 6853991"/>
              <a:gd name="connsiteX21" fmla="*/ 1848893 w 10908632"/>
              <a:gd name="connsiteY21" fmla="*/ 0 h 6853991"/>
              <a:gd name="connsiteX22" fmla="*/ 1770204 w 10908632"/>
              <a:gd name="connsiteY22" fmla="*/ 82534 h 6853991"/>
              <a:gd name="connsiteX23" fmla="*/ 477253 w 10908632"/>
              <a:gd name="connsiteY23" fmla="*/ 3429000 h 6853991"/>
              <a:gd name="connsiteX24" fmla="*/ 1770204 w 10908632"/>
              <a:gd name="connsiteY24" fmla="*/ 6775466 h 6853991"/>
              <a:gd name="connsiteX25" fmla="*/ 1845071 w 10908632"/>
              <a:gd name="connsiteY25" fmla="*/ 6853991 h 6853991"/>
              <a:gd name="connsiteX26" fmla="*/ 1210561 w 10908632"/>
              <a:gd name="connsiteY26" fmla="*/ 6853991 h 6853991"/>
              <a:gd name="connsiteX27" fmla="*/ 1083579 w 10908632"/>
              <a:gd name="connsiteY27" fmla="*/ 6692406 h 6853991"/>
              <a:gd name="connsiteX28" fmla="*/ 0 w 10908632"/>
              <a:gd name="connsiteY28" fmla="*/ 3429000 h 6853991"/>
              <a:gd name="connsiteX29" fmla="*/ 1083579 w 10908632"/>
              <a:gd name="connsiteY29" fmla="*/ 165594 h 685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632" h="6853991">
                <a:moveTo>
                  <a:pt x="9059740" y="0"/>
                </a:moveTo>
                <a:lnTo>
                  <a:pt x="9694921" y="0"/>
                </a:lnTo>
                <a:lnTo>
                  <a:pt x="9825053" y="165594"/>
                </a:lnTo>
                <a:cubicBezTo>
                  <a:pt x="10505610" y="1075607"/>
                  <a:pt x="10908632" y="2205238"/>
                  <a:pt x="10908632" y="3429000"/>
                </a:cubicBezTo>
                <a:cubicBezTo>
                  <a:pt x="10908632" y="4652762"/>
                  <a:pt x="10505610" y="5782393"/>
                  <a:pt x="9825053" y="6692406"/>
                </a:cubicBezTo>
                <a:lnTo>
                  <a:pt x="9698072" y="6853991"/>
                </a:lnTo>
                <a:lnTo>
                  <a:pt x="9063562" y="6853991"/>
                </a:lnTo>
                <a:lnTo>
                  <a:pt x="9138428" y="6775466"/>
                </a:lnTo>
                <a:cubicBezTo>
                  <a:pt x="9941761" y="5891604"/>
                  <a:pt x="10431379" y="4717480"/>
                  <a:pt x="10431379" y="3429000"/>
                </a:cubicBezTo>
                <a:cubicBezTo>
                  <a:pt x="10431379" y="2140521"/>
                  <a:pt x="9941761" y="966397"/>
                  <a:pt x="9138428" y="82534"/>
                </a:cubicBezTo>
                <a:close/>
                <a:moveTo>
                  <a:pt x="2037821" y="0"/>
                </a:moveTo>
                <a:lnTo>
                  <a:pt x="8870811" y="0"/>
                </a:lnTo>
                <a:lnTo>
                  <a:pt x="8877212" y="6103"/>
                </a:lnTo>
                <a:cubicBezTo>
                  <a:pt x="9753207" y="882099"/>
                  <a:pt x="10295021" y="2092275"/>
                  <a:pt x="10295021" y="3429000"/>
                </a:cubicBezTo>
                <a:cubicBezTo>
                  <a:pt x="10295021" y="4765725"/>
                  <a:pt x="9753207" y="5975902"/>
                  <a:pt x="8877212" y="6851897"/>
                </a:cubicBezTo>
                <a:lnTo>
                  <a:pt x="8875015" y="6853991"/>
                </a:lnTo>
                <a:lnTo>
                  <a:pt x="2033617" y="6853991"/>
                </a:lnTo>
                <a:lnTo>
                  <a:pt x="2031421" y="6851897"/>
                </a:lnTo>
                <a:cubicBezTo>
                  <a:pt x="1155426" y="5975902"/>
                  <a:pt x="613611" y="4765725"/>
                  <a:pt x="613611" y="3429000"/>
                </a:cubicBezTo>
                <a:cubicBezTo>
                  <a:pt x="613611" y="2092275"/>
                  <a:pt x="1155425" y="882099"/>
                  <a:pt x="2031420" y="6103"/>
                </a:cubicBezTo>
                <a:close/>
                <a:moveTo>
                  <a:pt x="1213711" y="0"/>
                </a:moveTo>
                <a:lnTo>
                  <a:pt x="1848893" y="0"/>
                </a:lnTo>
                <a:lnTo>
                  <a:pt x="1770204" y="82534"/>
                </a:lnTo>
                <a:cubicBezTo>
                  <a:pt x="966871" y="966397"/>
                  <a:pt x="477253" y="2140521"/>
                  <a:pt x="477253" y="3429000"/>
                </a:cubicBezTo>
                <a:cubicBezTo>
                  <a:pt x="477253" y="4717480"/>
                  <a:pt x="966872" y="5891604"/>
                  <a:pt x="1770204" y="6775466"/>
                </a:cubicBezTo>
                <a:lnTo>
                  <a:pt x="1845071" y="6853991"/>
                </a:lnTo>
                <a:lnTo>
                  <a:pt x="1210561" y="6853991"/>
                </a:lnTo>
                <a:lnTo>
                  <a:pt x="1083579" y="6692406"/>
                </a:lnTo>
                <a:cubicBezTo>
                  <a:pt x="403022" y="5782393"/>
                  <a:pt x="0" y="4652762"/>
                  <a:pt x="0" y="3429000"/>
                </a:cubicBezTo>
                <a:cubicBezTo>
                  <a:pt x="0" y="2205238"/>
                  <a:pt x="403022" y="1075607"/>
                  <a:pt x="1083579" y="16559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2" name="Picture 2" descr="The Baltimore Classification of Viruses">
            <a:extLst>
              <a:ext uri="{FF2B5EF4-FFF2-40B4-BE49-F238E27FC236}">
                <a16:creationId xmlns:a16="http://schemas.microsoft.com/office/drawing/2014/main" id="{B440DDA9-00D1-4849-E151-7F33B2231F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34442" y="353291"/>
            <a:ext cx="7343403" cy="61684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2468248-1AB2-B9A5-A4AD-08E1FD0D2F57}"/>
              </a:ext>
            </a:extLst>
          </p:cNvPr>
          <p:cNvPicPr>
            <a:picLocks noChangeAspect="1"/>
          </p:cNvPicPr>
          <p:nvPr/>
        </p:nvPicPr>
        <p:blipFill>
          <a:blip r:embed="rId4"/>
          <a:stretch>
            <a:fillRect/>
          </a:stretch>
        </p:blipFill>
        <p:spPr>
          <a:xfrm>
            <a:off x="8333509" y="435017"/>
            <a:ext cx="1444336" cy="828791"/>
          </a:xfrm>
          <a:prstGeom prst="rect">
            <a:avLst/>
          </a:prstGeom>
        </p:spPr>
      </p:pic>
    </p:spTree>
    <p:extLst>
      <p:ext uri="{BB962C8B-B14F-4D97-AF65-F5344CB8AC3E}">
        <p14:creationId xmlns:p14="http://schemas.microsoft.com/office/powerpoint/2010/main" val="217839488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15B98-AFC2-CF2B-E111-2484024846D6}"/>
              </a:ext>
            </a:extLst>
          </p:cNvPr>
          <p:cNvSpPr>
            <a:spLocks noGrp="1"/>
          </p:cNvSpPr>
          <p:nvPr>
            <p:ph type="title"/>
          </p:nvPr>
        </p:nvSpPr>
        <p:spPr>
          <a:xfrm>
            <a:off x="382280" y="484632"/>
            <a:ext cx="6743844" cy="1609344"/>
          </a:xfrm>
        </p:spPr>
        <p:txBody>
          <a:bodyPr>
            <a:normAutofit/>
          </a:bodyPr>
          <a:lstStyle/>
          <a:p>
            <a:r>
              <a:rPr lang="en-US" sz="4400"/>
              <a:t>Importance of understanding these differences</a:t>
            </a:r>
            <a:endParaRPr lang="en-IN" sz="4400"/>
          </a:p>
        </p:txBody>
      </p:sp>
      <p:sp>
        <p:nvSpPr>
          <p:cNvPr id="3" name="Content Placeholder 2">
            <a:extLst>
              <a:ext uri="{FF2B5EF4-FFF2-40B4-BE49-F238E27FC236}">
                <a16:creationId xmlns:a16="http://schemas.microsoft.com/office/drawing/2014/main" id="{51E19B11-191A-E89F-20E6-BC7CAB536A86}"/>
              </a:ext>
            </a:extLst>
          </p:cNvPr>
          <p:cNvSpPr>
            <a:spLocks noGrp="1"/>
          </p:cNvSpPr>
          <p:nvPr>
            <p:ph idx="1"/>
          </p:nvPr>
        </p:nvSpPr>
        <p:spPr>
          <a:xfrm>
            <a:off x="382279" y="2121408"/>
            <a:ext cx="6743845" cy="4050792"/>
          </a:xfrm>
        </p:spPr>
        <p:txBody>
          <a:bodyPr>
            <a:normAutofit/>
          </a:bodyPr>
          <a:lstStyle/>
          <a:p>
            <a:r>
              <a:rPr lang="en-US" sz="1800"/>
              <a:t>Understanding these differences is crucial in virology as it helps in predicting the replication process, understanding virus-host interactions, and informing therapeutic strategies. Each class of viruses has a unique replication mechanism, providing potential targets for antiviral therapies. This classification system is a fundamental framework in microbiology for the classification of viruses. It aids in the development of antiviral drugs and the management of infections. Understanding this classification system is essential for anyone studying or working in the field of virology. It’s also important for public health officials and healthcare providers in managing and preventing viral diseases.</a:t>
            </a:r>
            <a:endParaRPr lang="en-IN" sz="1800"/>
          </a:p>
          <a:p>
            <a:pPr marL="0" indent="0">
              <a:buNone/>
            </a:pPr>
            <a:endParaRPr lang="en-IN" sz="1800"/>
          </a:p>
        </p:txBody>
      </p:sp>
      <p:pic>
        <p:nvPicPr>
          <p:cNvPr id="5" name="Picture 4" descr="A row of samples for medical testing">
            <a:extLst>
              <a:ext uri="{FF2B5EF4-FFF2-40B4-BE49-F238E27FC236}">
                <a16:creationId xmlns:a16="http://schemas.microsoft.com/office/drawing/2014/main" id="{34137D49-149E-07E2-F21B-EC7721DAE9B5}"/>
              </a:ext>
            </a:extLst>
          </p:cNvPr>
          <p:cNvPicPr>
            <a:picLocks noChangeAspect="1"/>
          </p:cNvPicPr>
          <p:nvPr/>
        </p:nvPicPr>
        <p:blipFill>
          <a:blip r:embed="rId4"/>
          <a:srcRect l="48091" r="1092"/>
          <a:stretch/>
        </p:blipFill>
        <p:spPr>
          <a:xfrm>
            <a:off x="7545274" y="10"/>
            <a:ext cx="4646726" cy="6857990"/>
          </a:xfrm>
          <a:prstGeom prst="rect">
            <a:avLst/>
          </a:prstGeom>
        </p:spPr>
      </p:pic>
      <p:grpSp>
        <p:nvGrpSpPr>
          <p:cNvPr id="11" name="Group 10">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80884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3ABA-2C58-AE52-9B70-A0B6F5402D52}"/>
              </a:ext>
            </a:extLst>
          </p:cNvPr>
          <p:cNvSpPr>
            <a:spLocks noGrp="1"/>
          </p:cNvSpPr>
          <p:nvPr>
            <p:ph type="title"/>
          </p:nvPr>
        </p:nvSpPr>
        <p:spPr/>
        <p:txBody>
          <a:bodyPr/>
          <a:lstStyle/>
          <a:p>
            <a:r>
              <a:rPr lang="en-US"/>
              <a:t>Future Directions in Virology Research</a:t>
            </a:r>
            <a:endParaRPr lang="en-IN" dirty="0"/>
          </a:p>
        </p:txBody>
      </p:sp>
      <p:graphicFrame>
        <p:nvGraphicFramePr>
          <p:cNvPr id="7" name="Content Placeholder 2">
            <a:extLst>
              <a:ext uri="{FF2B5EF4-FFF2-40B4-BE49-F238E27FC236}">
                <a16:creationId xmlns:a16="http://schemas.microsoft.com/office/drawing/2014/main" id="{6CACF72D-6AD1-F547-A625-9105595D70F3}"/>
              </a:ext>
            </a:extLst>
          </p:cNvPr>
          <p:cNvGraphicFramePr>
            <a:graphicFrameLocks noGrp="1"/>
          </p:cNvGraphicFramePr>
          <p:nvPr>
            <p:ph idx="1"/>
            <p:extLst>
              <p:ext uri="{D42A27DB-BD31-4B8C-83A1-F6EECF244321}">
                <p14:modId xmlns:p14="http://schemas.microsoft.com/office/powerpoint/2010/main" val="3149547552"/>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820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DA90C30-B990-4CCA-B584-40F864DA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8B749-659F-5124-0EEE-120B99FF8703}"/>
              </a:ext>
            </a:extLst>
          </p:cNvPr>
          <p:cNvSpPr>
            <a:spLocks noGrp="1"/>
          </p:cNvSpPr>
          <p:nvPr>
            <p:ph type="title"/>
          </p:nvPr>
        </p:nvSpPr>
        <p:spPr>
          <a:xfrm>
            <a:off x="382280" y="484632"/>
            <a:ext cx="6743844" cy="1609344"/>
          </a:xfrm>
        </p:spPr>
        <p:txBody>
          <a:bodyPr>
            <a:normAutofit/>
          </a:bodyPr>
          <a:lstStyle/>
          <a:p>
            <a:r>
              <a:rPr lang="en-IN" sz="4800"/>
              <a:t>Conclusion</a:t>
            </a:r>
          </a:p>
        </p:txBody>
      </p:sp>
      <p:sp>
        <p:nvSpPr>
          <p:cNvPr id="3" name="Content Placeholder 2">
            <a:extLst>
              <a:ext uri="{FF2B5EF4-FFF2-40B4-BE49-F238E27FC236}">
                <a16:creationId xmlns:a16="http://schemas.microsoft.com/office/drawing/2014/main" id="{1C35B3E2-A0E1-87BC-3AF8-4705F10EE448}"/>
              </a:ext>
            </a:extLst>
          </p:cNvPr>
          <p:cNvSpPr>
            <a:spLocks noGrp="1"/>
          </p:cNvSpPr>
          <p:nvPr>
            <p:ph idx="1"/>
          </p:nvPr>
        </p:nvSpPr>
        <p:spPr>
          <a:xfrm>
            <a:off x="382279" y="2121408"/>
            <a:ext cx="6743845" cy="4050792"/>
          </a:xfrm>
        </p:spPr>
        <p:txBody>
          <a:bodyPr>
            <a:normAutofit/>
          </a:bodyPr>
          <a:lstStyle/>
          <a:p>
            <a:r>
              <a:rPr lang="en-US" sz="1500"/>
              <a:t>Significance of Baltimore Classification The Baltimore Classification system is a fundamental framework in virology. It classifies viruses into seven groups based on their manner of mRNA synthesis. This classification allows scientists to understand and predict the likely behaviors of viruses based on their genomic nucleic acid characteristics. It aids in predicting the replication process, understanding virus-host interactions, and informing therapeutic strategies. Each class of viruses has a unique replication mechanism, providing potential targets for antiviral therapies. Understanding this classification system is essential for anyone studying or working in the field of virology. It’s also important for public health officials and healthcare providers in managing and preventing viral diseases.</a:t>
            </a:r>
          </a:p>
          <a:p>
            <a:r>
              <a:rPr lang="en-US" sz="1500"/>
              <a:t>In conclusion, the Baltimore Classification system has greatly contributed to our understanding of viruses and continues to guide research in virology. The future of virology research looks promising, with many exciting directions and potential breakthroughs on the horizon.</a:t>
            </a:r>
            <a:endParaRPr lang="en-IN" sz="1500"/>
          </a:p>
        </p:txBody>
      </p:sp>
      <p:pic>
        <p:nvPicPr>
          <p:cNvPr id="7" name="Graphic 6" descr="Books">
            <a:extLst>
              <a:ext uri="{FF2B5EF4-FFF2-40B4-BE49-F238E27FC236}">
                <a16:creationId xmlns:a16="http://schemas.microsoft.com/office/drawing/2014/main" id="{38D56946-DAF1-DA0F-4D11-70508648F2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03460" y="1595727"/>
            <a:ext cx="3369177" cy="3369177"/>
          </a:xfrm>
          <a:prstGeom prst="rect">
            <a:avLst/>
          </a:prstGeom>
        </p:spPr>
      </p:pic>
      <p:grpSp>
        <p:nvGrpSpPr>
          <p:cNvPr id="12" name="Group 11">
            <a:extLst>
              <a:ext uri="{FF2B5EF4-FFF2-40B4-BE49-F238E27FC236}">
                <a16:creationId xmlns:a16="http://schemas.microsoft.com/office/drawing/2014/main" id="{D060B936-2771-48DC-842C-14EE9318E3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B4EC8B4-4BB2-45C2-A68A-28E36AC10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1431D296-F8F1-41C3-A211-E83E243C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868569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9" name="Rectangle 18">
            <a:extLst>
              <a:ext uri="{FF2B5EF4-FFF2-40B4-BE49-F238E27FC236}">
                <a16:creationId xmlns:a16="http://schemas.microsoft.com/office/drawing/2014/main" id="{EDF3BDB2-0586-430E-811A-74BAFDEE6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821E305B-0351-4E03-8C1B-F23D3A346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928117"/>
            <a:ext cx="6629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848660-F9C2-4F86-A218-6AE0FB4CC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1336" y="1110053"/>
            <a:ext cx="6630506"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D7FFA-979B-3B2D-2A24-EC9242AA064E}"/>
              </a:ext>
            </a:extLst>
          </p:cNvPr>
          <p:cNvSpPr>
            <a:spLocks noGrp="1"/>
          </p:cNvSpPr>
          <p:nvPr>
            <p:ph type="title"/>
          </p:nvPr>
        </p:nvSpPr>
        <p:spPr>
          <a:xfrm>
            <a:off x="4961376" y="1432223"/>
            <a:ext cx="6057144" cy="3357976"/>
          </a:xfrm>
        </p:spPr>
        <p:txBody>
          <a:bodyPr vert="horz" lIns="91440" tIns="45720" rIns="91440" bIns="45720" rtlCol="0" anchor="ctr">
            <a:normAutofit/>
          </a:bodyPr>
          <a:lstStyle/>
          <a:p>
            <a:pPr>
              <a:lnSpc>
                <a:spcPct val="80000"/>
              </a:lnSpc>
            </a:pPr>
            <a:r>
              <a:rPr lang="en-US" sz="8000" spc="-50">
                <a:blipFill dpi="0" rotWithShape="1">
                  <a:blip r:embed="rId4"/>
                  <a:srcRect/>
                  <a:tile tx="6350" ty="-127000" sx="65000" sy="64000" flip="none" algn="tl"/>
                </a:blipFill>
              </a:rPr>
              <a:t>Thank you</a:t>
            </a:r>
            <a:br>
              <a:rPr lang="en-US" sz="8000" spc="-50">
                <a:blipFill dpi="0" rotWithShape="1">
                  <a:blip r:embed="rId4"/>
                  <a:srcRect/>
                  <a:tile tx="6350" ty="-127000" sx="65000" sy="64000" flip="none" algn="tl"/>
                </a:blipFill>
              </a:rPr>
            </a:br>
            <a:endParaRPr lang="en-US" sz="8000">
              <a:blipFill dpi="0" rotWithShape="1">
                <a:blip r:embed="rId4"/>
                <a:srcRect/>
                <a:tile tx="6350" ty="-127000" sx="65000" sy="64000" flip="none" algn="tl"/>
              </a:blipFill>
            </a:endParaRPr>
          </a:p>
        </p:txBody>
      </p:sp>
      <p:sp>
        <p:nvSpPr>
          <p:cNvPr id="25" name="Rectangle 24">
            <a:extLst>
              <a:ext uri="{FF2B5EF4-FFF2-40B4-BE49-F238E27FC236}">
                <a16:creationId xmlns:a16="http://schemas.microsoft.com/office/drawing/2014/main" id="{5CABD882-B7CE-4433-B509-99205DB70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5780565"/>
            <a:ext cx="6629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9F6A645-6137-4F43-8E88-D91CC337D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8" name="Oval 27">
              <a:extLst>
                <a:ext uri="{FF2B5EF4-FFF2-40B4-BE49-F238E27FC236}">
                  <a16:creationId xmlns:a16="http://schemas.microsoft.com/office/drawing/2014/main" id="{3A2C783A-4EEE-481B-815A-A1BB14F4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A0186437-0053-4886-B612-804E4DC90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Graphic 5" descr="Smiling Face with No Fill">
            <a:extLst>
              <a:ext uri="{FF2B5EF4-FFF2-40B4-BE49-F238E27FC236}">
                <a16:creationId xmlns:a16="http://schemas.microsoft.com/office/drawing/2014/main" id="{619F4E81-9E3E-565D-F9AD-420B6F75BE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3915" y="1686320"/>
            <a:ext cx="3416725" cy="3416725"/>
          </a:xfrm>
          <a:prstGeom prst="rect">
            <a:avLst/>
          </a:prstGeom>
        </p:spPr>
      </p:pic>
    </p:spTree>
    <p:extLst>
      <p:ext uri="{BB962C8B-B14F-4D97-AF65-F5344CB8AC3E}">
        <p14:creationId xmlns:p14="http://schemas.microsoft.com/office/powerpoint/2010/main" val="3600618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2" name="Oval 21">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IN"/>
            </a:p>
          </p:txBody>
        </p:sp>
        <p:sp>
          <p:nvSpPr>
            <p:cNvPr id="23" name="Oval 22">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IN"/>
            </a:p>
          </p:txBody>
        </p:sp>
      </p:grpSp>
      <p:sp>
        <p:nvSpPr>
          <p:cNvPr id="25" name="Rectangle 24">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5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9" name="Rectangle 28">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Viruses | Free Full-Text | A Glimpse on the Evolution of RNA Viruses:  Implications and Lessons from SARS-CoV-2">
            <a:extLst>
              <a:ext uri="{FF2B5EF4-FFF2-40B4-BE49-F238E27FC236}">
                <a16:creationId xmlns:a16="http://schemas.microsoft.com/office/drawing/2014/main" id="{164DE773-18FB-877C-AE56-B308D4E7610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6201" y="1375327"/>
            <a:ext cx="10599597" cy="4107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672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43D298-0548-4C7A-870B-7594104F8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FF7B26C5-D249-4988-B86B-5A3D9E7B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 y="0"/>
            <a:ext cx="12188952" cy="6858000"/>
          </a:xfrm>
          <a:prstGeom prst="rect">
            <a:avLst/>
          </a:prstGeom>
          <a:blipFill dpi="0" rotWithShape="1">
            <a:blip r:embed="rId2">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6FDAED0-8B04-4181-B3D3-EA0A93C66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161B6F0D-567B-4CFA-BF50-79FDAC6EB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8CE5D194-0A7E-49A6-B737-F71C1B3960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Title 1">
            <a:extLst>
              <a:ext uri="{FF2B5EF4-FFF2-40B4-BE49-F238E27FC236}">
                <a16:creationId xmlns:a16="http://schemas.microsoft.com/office/drawing/2014/main" id="{1C4B600B-4AD1-0CAC-3120-CEB0B8E9744E}"/>
              </a:ext>
            </a:extLst>
          </p:cNvPr>
          <p:cNvSpPr>
            <a:spLocks noGrp="1"/>
          </p:cNvSpPr>
          <p:nvPr>
            <p:ph type="title"/>
          </p:nvPr>
        </p:nvSpPr>
        <p:spPr>
          <a:xfrm>
            <a:off x="838200" y="780444"/>
            <a:ext cx="4030834" cy="5391756"/>
          </a:xfrm>
        </p:spPr>
        <p:txBody>
          <a:bodyPr anchor="t">
            <a:normAutofit/>
          </a:bodyPr>
          <a:lstStyle/>
          <a:p>
            <a:r>
              <a:rPr lang="en-US" dirty="0"/>
              <a:t>Class I - Double-Stranded DNA (dsDNA) Viruses</a:t>
            </a:r>
            <a:endParaRPr lang="en-IN" dirty="0"/>
          </a:p>
        </p:txBody>
      </p:sp>
      <p:graphicFrame>
        <p:nvGraphicFramePr>
          <p:cNvPr id="7" name="Content Placeholder 2">
            <a:extLst>
              <a:ext uri="{FF2B5EF4-FFF2-40B4-BE49-F238E27FC236}">
                <a16:creationId xmlns:a16="http://schemas.microsoft.com/office/drawing/2014/main" id="{E13556DC-B365-B474-EC42-474B40F21208}"/>
              </a:ext>
            </a:extLst>
          </p:cNvPr>
          <p:cNvGraphicFramePr>
            <a:graphicFrameLocks noGrp="1"/>
          </p:cNvGraphicFramePr>
          <p:nvPr>
            <p:ph idx="1"/>
            <p:extLst>
              <p:ext uri="{D42A27DB-BD31-4B8C-83A1-F6EECF244321}">
                <p14:modId xmlns:p14="http://schemas.microsoft.com/office/powerpoint/2010/main" val="2478075772"/>
              </p:ext>
            </p:extLst>
          </p:nvPr>
        </p:nvGraphicFramePr>
        <p:xfrm>
          <a:off x="4837861" y="202622"/>
          <a:ext cx="7031182" cy="6452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7924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2" name="Oval 21">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IN"/>
            </a:p>
          </p:txBody>
        </p:sp>
        <p:sp>
          <p:nvSpPr>
            <p:cNvPr id="23" name="Oval 22">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IN"/>
            </a:p>
          </p:txBody>
        </p:sp>
      </p:grpSp>
      <p:sp>
        <p:nvSpPr>
          <p:cNvPr id="25" name="Rectangle 24">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5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9" name="Rectangle 28">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49C9719-35A9-48A9-C94E-FED325DA6258}"/>
              </a:ext>
            </a:extLst>
          </p:cNvPr>
          <p:cNvSpPr txBox="1"/>
          <p:nvPr/>
        </p:nvSpPr>
        <p:spPr>
          <a:xfrm>
            <a:off x="6842436" y="5010676"/>
            <a:ext cx="3723579" cy="475413"/>
          </a:xfrm>
          <a:prstGeom prst="rect">
            <a:avLst/>
          </a:prstGeom>
        </p:spPr>
        <p:txBody>
          <a:bodyPr vert="horz" lIns="91440" tIns="45720" rIns="91440" bIns="45720" rtlCol="0">
            <a:normAutofit/>
          </a:bodyPr>
          <a:lstStyle/>
          <a:p>
            <a:pPr algn="ctr" defTabSz="466344">
              <a:lnSpc>
                <a:spcPct val="90000"/>
              </a:lnSpc>
              <a:spcAft>
                <a:spcPts val="612"/>
              </a:spcAft>
            </a:pPr>
            <a:r>
              <a:rPr lang="en-US" sz="1938" b="1" kern="1200">
                <a:solidFill>
                  <a:prstClr val="black">
                    <a:hueOff val="0"/>
                    <a:satOff val="0"/>
                    <a:lumOff val="0"/>
                    <a:alphaOff val="0"/>
                  </a:prstClr>
                </a:solidFill>
                <a:latin typeface="Rockwell" panose="02060603020205020403"/>
                <a:ea typeface="+mn-ea"/>
                <a:cs typeface="+mn-cs"/>
              </a:rPr>
              <a:t>Herpes</a:t>
            </a:r>
            <a:r>
              <a:rPr lang="en-US" sz="1836" b="1" kern="1200">
                <a:solidFill>
                  <a:schemeClr val="tx1"/>
                </a:solidFill>
                <a:latin typeface="+mn-lt"/>
                <a:ea typeface="+mn-ea"/>
                <a:cs typeface="+mn-cs"/>
              </a:rPr>
              <a:t> Virus structure</a:t>
            </a:r>
            <a:endParaRPr lang="en-US" b="1"/>
          </a:p>
        </p:txBody>
      </p:sp>
      <p:pic>
        <p:nvPicPr>
          <p:cNvPr id="14" name="Picture 2" descr="Untitled Document">
            <a:extLst>
              <a:ext uri="{FF2B5EF4-FFF2-40B4-BE49-F238E27FC236}">
                <a16:creationId xmlns:a16="http://schemas.microsoft.com/office/drawing/2014/main" id="{096CF018-B781-89DB-58E4-5FAC03BBF78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6201" y="1371908"/>
            <a:ext cx="5098146" cy="34471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C2E819C1-B0BB-2923-0566-42DF29B0537D}"/>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57801" y="1502778"/>
            <a:ext cx="5337997" cy="33056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6314BE9-481A-D3BC-E6E5-88D7795301F5}"/>
              </a:ext>
            </a:extLst>
          </p:cNvPr>
          <p:cNvSpPr txBox="1"/>
          <p:nvPr/>
        </p:nvSpPr>
        <p:spPr>
          <a:xfrm>
            <a:off x="1807565" y="5053243"/>
            <a:ext cx="3075417" cy="394687"/>
          </a:xfrm>
          <a:prstGeom prst="rect">
            <a:avLst/>
          </a:prstGeom>
          <a:noFill/>
        </p:spPr>
        <p:txBody>
          <a:bodyPr wrap="square" rtlCol="0">
            <a:spAutoFit/>
          </a:bodyPr>
          <a:lstStyle/>
          <a:p>
            <a:pPr algn="ctr" defTabSz="484998">
              <a:spcAft>
                <a:spcPts val="612"/>
              </a:spcAft>
            </a:pPr>
            <a:r>
              <a:rPr lang="en-IN" sz="1938" b="1" kern="1200">
                <a:solidFill>
                  <a:prstClr val="black">
                    <a:hueOff val="0"/>
                    <a:satOff val="0"/>
                    <a:lumOff val="0"/>
                    <a:alphaOff val="0"/>
                  </a:prstClr>
                </a:solidFill>
                <a:latin typeface="Rockwell" panose="02060603020205020403"/>
                <a:ea typeface="+mn-ea"/>
                <a:cs typeface="+mn-cs"/>
              </a:rPr>
              <a:t>Structure</a:t>
            </a:r>
            <a:r>
              <a:rPr lang="en-IN" sz="1909" b="1" kern="1200">
                <a:solidFill>
                  <a:schemeClr val="tx1"/>
                </a:solidFill>
                <a:latin typeface="+mn-lt"/>
                <a:ea typeface="+mn-ea"/>
                <a:cs typeface="+mn-cs"/>
              </a:rPr>
              <a:t> </a:t>
            </a:r>
            <a:r>
              <a:rPr lang="en-IN" sz="1938" b="1" kern="1200">
                <a:solidFill>
                  <a:prstClr val="black">
                    <a:hueOff val="0"/>
                    <a:satOff val="0"/>
                    <a:lumOff val="0"/>
                    <a:alphaOff val="0"/>
                  </a:prstClr>
                </a:solidFill>
                <a:latin typeface="Rockwell" panose="02060603020205020403"/>
                <a:ea typeface="+mn-ea"/>
                <a:cs typeface="+mn-cs"/>
              </a:rPr>
              <a:t>of Adenovirus</a:t>
            </a:r>
            <a:endParaRPr lang="en-IN" sz="1900" b="1">
              <a:solidFill>
                <a:prstClr val="black">
                  <a:hueOff val="0"/>
                  <a:satOff val="0"/>
                  <a:lumOff val="0"/>
                  <a:alphaOff val="0"/>
                </a:prstClr>
              </a:solidFill>
              <a:latin typeface="Rockwell" panose="02060603020205020403"/>
            </a:endParaRPr>
          </a:p>
        </p:txBody>
      </p:sp>
    </p:spTree>
    <p:extLst>
      <p:ext uri="{BB962C8B-B14F-4D97-AF65-F5344CB8AC3E}">
        <p14:creationId xmlns:p14="http://schemas.microsoft.com/office/powerpoint/2010/main" val="3564448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43D298-0548-4C7A-870B-7594104F8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FF7B26C5-D249-4988-B86B-5A3D9E7B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 y="0"/>
            <a:ext cx="12188952" cy="6858000"/>
          </a:xfrm>
          <a:prstGeom prst="rect">
            <a:avLst/>
          </a:prstGeom>
          <a:blipFill dpi="0" rotWithShape="1">
            <a:blip r:embed="rId2">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FB40E-0805-72BE-AEC5-53777123BA1C}"/>
              </a:ext>
            </a:extLst>
          </p:cNvPr>
          <p:cNvSpPr>
            <a:spLocks noGrp="1"/>
          </p:cNvSpPr>
          <p:nvPr>
            <p:ph type="title"/>
          </p:nvPr>
        </p:nvSpPr>
        <p:spPr>
          <a:xfrm>
            <a:off x="1069848" y="484632"/>
            <a:ext cx="10058400" cy="1609344"/>
          </a:xfrm>
        </p:spPr>
        <p:txBody>
          <a:bodyPr>
            <a:normAutofit/>
          </a:bodyPr>
          <a:lstStyle/>
          <a:p>
            <a:r>
              <a:rPr lang="en-US" dirty="0"/>
              <a:t>Class II - Single-Stranded DNA (ssDNA) Viruses</a:t>
            </a:r>
            <a:endParaRPr lang="en-IN" dirty="0"/>
          </a:p>
        </p:txBody>
      </p:sp>
      <p:grpSp>
        <p:nvGrpSpPr>
          <p:cNvPr id="15" name="Group 14">
            <a:extLst>
              <a:ext uri="{FF2B5EF4-FFF2-40B4-BE49-F238E27FC236}">
                <a16:creationId xmlns:a16="http://schemas.microsoft.com/office/drawing/2014/main" id="{46FDAED0-8B04-4181-B3D3-EA0A93C66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161B6F0D-567B-4CFA-BF50-79FDAC6EB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8CE5D194-0A7E-49A6-B737-F71C1B3960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6" name="Content Placeholder 2">
            <a:extLst>
              <a:ext uri="{FF2B5EF4-FFF2-40B4-BE49-F238E27FC236}">
                <a16:creationId xmlns:a16="http://schemas.microsoft.com/office/drawing/2014/main" id="{E556A6F5-62B4-54BF-B367-B2EE03A0F78B}"/>
              </a:ext>
            </a:extLst>
          </p:cNvPr>
          <p:cNvGraphicFramePr>
            <a:graphicFrameLocks/>
          </p:cNvGraphicFramePr>
          <p:nvPr>
            <p:extLst>
              <p:ext uri="{D42A27DB-BD31-4B8C-83A1-F6EECF244321}">
                <p14:modId xmlns:p14="http://schemas.microsoft.com/office/powerpoint/2010/main" val="3046979001"/>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65561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7" name="Oval 36">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IN"/>
            </a:p>
          </p:txBody>
        </p:sp>
        <p:sp>
          <p:nvSpPr>
            <p:cNvPr id="38" name="Oval 37">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IN"/>
            </a:p>
          </p:txBody>
        </p:sp>
      </p:grpSp>
      <p:sp>
        <p:nvSpPr>
          <p:cNvPr id="40" name="Rectangle 39">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5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44" name="Rectangle 43">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53C2CD9-8F83-2F74-DE4D-39C17F6B09CF}"/>
              </a:ext>
            </a:extLst>
          </p:cNvPr>
          <p:cNvSpPr txBox="1"/>
          <p:nvPr/>
        </p:nvSpPr>
        <p:spPr>
          <a:xfrm>
            <a:off x="5779782" y="5306395"/>
            <a:ext cx="5413550" cy="706684"/>
          </a:xfrm>
          <a:prstGeom prst="rect">
            <a:avLst/>
          </a:prstGeom>
        </p:spPr>
        <p:txBody>
          <a:bodyPr vert="horz" lIns="91440" tIns="45720" rIns="91440" bIns="45720" rtlCol="0">
            <a:normAutofit/>
          </a:bodyPr>
          <a:lstStyle/>
          <a:p>
            <a:pPr algn="ctr"/>
            <a:r>
              <a:rPr lang="en-IN" sz="2000" b="1" dirty="0"/>
              <a:t>ssDNA to dsDNA conversion</a:t>
            </a:r>
          </a:p>
        </p:txBody>
      </p:sp>
      <p:sp>
        <p:nvSpPr>
          <p:cNvPr id="25" name="TextBox 24">
            <a:extLst>
              <a:ext uri="{FF2B5EF4-FFF2-40B4-BE49-F238E27FC236}">
                <a16:creationId xmlns:a16="http://schemas.microsoft.com/office/drawing/2014/main" id="{9354C82B-77B4-1ADC-63BA-B56531B159B9}"/>
              </a:ext>
            </a:extLst>
          </p:cNvPr>
          <p:cNvSpPr txBox="1"/>
          <p:nvPr/>
        </p:nvSpPr>
        <p:spPr>
          <a:xfrm>
            <a:off x="1966976" y="5306395"/>
            <a:ext cx="3335794" cy="400110"/>
          </a:xfrm>
          <a:prstGeom prst="rect">
            <a:avLst/>
          </a:prstGeom>
          <a:noFill/>
        </p:spPr>
        <p:txBody>
          <a:bodyPr wrap="square" rtlCol="0">
            <a:spAutoFit/>
          </a:bodyPr>
          <a:lstStyle/>
          <a:p>
            <a:pPr algn="ctr"/>
            <a:r>
              <a:rPr lang="en-IN" sz="2000" b="1" dirty="0"/>
              <a:t>Structure of Parvovirus</a:t>
            </a:r>
          </a:p>
        </p:txBody>
      </p:sp>
      <p:pic>
        <p:nvPicPr>
          <p:cNvPr id="32" name="Picture 2" descr="Canine Viral Enteritis | Veterian Key">
            <a:extLst>
              <a:ext uri="{FF2B5EF4-FFF2-40B4-BE49-F238E27FC236}">
                <a16:creationId xmlns:a16="http://schemas.microsoft.com/office/drawing/2014/main" id="{01CBB6BD-A73F-48A1-AD5F-9451A32E60E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76016" y="1144313"/>
            <a:ext cx="4199988" cy="393748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 diagram of a dna strand&#10;&#10;Description automatically generated">
            <a:extLst>
              <a:ext uri="{FF2B5EF4-FFF2-40B4-BE49-F238E27FC236}">
                <a16:creationId xmlns:a16="http://schemas.microsoft.com/office/drawing/2014/main" id="{91DA2781-79F2-064A-40F5-919A30E5BC88}"/>
              </a:ext>
            </a:extLst>
          </p:cNvPr>
          <p:cNvPicPr>
            <a:picLocks noChangeAspect="1"/>
          </p:cNvPicPr>
          <p:nvPr/>
        </p:nvPicPr>
        <p:blipFill rotWithShape="1">
          <a:blip r:embed="rId7"/>
          <a:srcRect l="1799"/>
          <a:stretch/>
        </p:blipFill>
        <p:spPr>
          <a:xfrm>
            <a:off x="6434633" y="2074267"/>
            <a:ext cx="4644528" cy="2530343"/>
          </a:xfrm>
          <a:prstGeom prst="rect">
            <a:avLst/>
          </a:prstGeom>
        </p:spPr>
      </p:pic>
    </p:spTree>
    <p:extLst>
      <p:ext uri="{BB962C8B-B14F-4D97-AF65-F5344CB8AC3E}">
        <p14:creationId xmlns:p14="http://schemas.microsoft.com/office/powerpoint/2010/main" val="1088040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43D298-0548-4C7A-870B-7594104F8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FF7B26C5-D249-4988-B86B-5A3D9E7B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 y="0"/>
            <a:ext cx="12188952" cy="6858000"/>
          </a:xfrm>
          <a:prstGeom prst="rect">
            <a:avLst/>
          </a:prstGeom>
          <a:blipFill dpi="0" rotWithShape="1">
            <a:blip r:embed="rId2">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FB40E-0805-72BE-AEC5-53777123BA1C}"/>
              </a:ext>
            </a:extLst>
          </p:cNvPr>
          <p:cNvSpPr>
            <a:spLocks noGrp="1"/>
          </p:cNvSpPr>
          <p:nvPr>
            <p:ph type="title"/>
          </p:nvPr>
        </p:nvSpPr>
        <p:spPr>
          <a:xfrm>
            <a:off x="1069848" y="484632"/>
            <a:ext cx="10058400" cy="1609344"/>
          </a:xfrm>
        </p:spPr>
        <p:txBody>
          <a:bodyPr>
            <a:normAutofit/>
          </a:bodyPr>
          <a:lstStyle/>
          <a:p>
            <a:r>
              <a:rPr lang="en-US" dirty="0"/>
              <a:t>Class III - Double-Stranded RNA (dsRNA) Viruses</a:t>
            </a:r>
            <a:endParaRPr lang="en-IN" dirty="0"/>
          </a:p>
        </p:txBody>
      </p:sp>
      <p:grpSp>
        <p:nvGrpSpPr>
          <p:cNvPr id="15" name="Group 14">
            <a:extLst>
              <a:ext uri="{FF2B5EF4-FFF2-40B4-BE49-F238E27FC236}">
                <a16:creationId xmlns:a16="http://schemas.microsoft.com/office/drawing/2014/main" id="{46FDAED0-8B04-4181-B3D3-EA0A93C66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161B6F0D-567B-4CFA-BF50-79FDAC6EB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8CE5D194-0A7E-49A6-B737-F71C1B3960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6" name="Content Placeholder 2">
            <a:extLst>
              <a:ext uri="{FF2B5EF4-FFF2-40B4-BE49-F238E27FC236}">
                <a16:creationId xmlns:a16="http://schemas.microsoft.com/office/drawing/2014/main" id="{E556A6F5-62B4-54BF-B367-B2EE03A0F78B}"/>
              </a:ext>
            </a:extLst>
          </p:cNvPr>
          <p:cNvGraphicFramePr>
            <a:graphicFrameLocks/>
          </p:cNvGraphicFramePr>
          <p:nvPr>
            <p:extLst>
              <p:ext uri="{D42A27DB-BD31-4B8C-83A1-F6EECF244321}">
                <p14:modId xmlns:p14="http://schemas.microsoft.com/office/powerpoint/2010/main" val="3619969695"/>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85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7" name="Oval 36">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IN"/>
            </a:p>
          </p:txBody>
        </p:sp>
        <p:sp>
          <p:nvSpPr>
            <p:cNvPr id="38" name="Oval 37">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IN"/>
            </a:p>
          </p:txBody>
        </p:sp>
      </p:grpSp>
      <p:sp>
        <p:nvSpPr>
          <p:cNvPr id="40" name="Rectangle 39">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5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44" name="Rectangle 43">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53C2CD9-8F83-2F74-DE4D-39C17F6B09CF}"/>
              </a:ext>
            </a:extLst>
          </p:cNvPr>
          <p:cNvSpPr txBox="1"/>
          <p:nvPr/>
        </p:nvSpPr>
        <p:spPr>
          <a:xfrm>
            <a:off x="5779782" y="5306395"/>
            <a:ext cx="5413550" cy="706684"/>
          </a:xfrm>
          <a:prstGeom prst="rect">
            <a:avLst/>
          </a:prstGeom>
        </p:spPr>
        <p:txBody>
          <a:bodyPr vert="horz" lIns="91440" tIns="45720" rIns="91440" bIns="45720" rtlCol="0">
            <a:normAutofit/>
          </a:bodyPr>
          <a:lstStyle/>
          <a:p>
            <a:pPr algn="ctr" defTabSz="507492">
              <a:lnSpc>
                <a:spcPct val="90000"/>
              </a:lnSpc>
              <a:spcAft>
                <a:spcPts val="600"/>
              </a:spcAft>
            </a:pPr>
            <a:r>
              <a:rPr lang="en-IN" sz="2000" b="1" kern="1200" dirty="0">
                <a:solidFill>
                  <a:schemeClr val="tx1"/>
                </a:solidFill>
                <a:latin typeface="+mn-lt"/>
                <a:ea typeface="+mn-ea"/>
                <a:cs typeface="+mn-cs"/>
              </a:rPr>
              <a:t>RNA-dependent RNA polymerase activity</a:t>
            </a:r>
            <a:endParaRPr lang="en-IN" sz="2000" b="1" dirty="0"/>
          </a:p>
        </p:txBody>
      </p:sp>
      <p:sp>
        <p:nvSpPr>
          <p:cNvPr id="25" name="TextBox 24">
            <a:extLst>
              <a:ext uri="{FF2B5EF4-FFF2-40B4-BE49-F238E27FC236}">
                <a16:creationId xmlns:a16="http://schemas.microsoft.com/office/drawing/2014/main" id="{9354C82B-77B4-1ADC-63BA-B56531B159B9}"/>
              </a:ext>
            </a:extLst>
          </p:cNvPr>
          <p:cNvSpPr txBox="1"/>
          <p:nvPr/>
        </p:nvSpPr>
        <p:spPr>
          <a:xfrm>
            <a:off x="1213166" y="5306395"/>
            <a:ext cx="3335794" cy="423323"/>
          </a:xfrm>
          <a:prstGeom prst="rect">
            <a:avLst/>
          </a:prstGeom>
          <a:noFill/>
        </p:spPr>
        <p:txBody>
          <a:bodyPr wrap="square" rtlCol="0">
            <a:spAutoFit/>
          </a:bodyPr>
          <a:lstStyle/>
          <a:p>
            <a:pPr algn="ctr" defTabSz="527792">
              <a:spcAft>
                <a:spcPts val="666"/>
              </a:spcAft>
            </a:pPr>
            <a:r>
              <a:rPr lang="en-IN" sz="2078" b="1" kern="1200" dirty="0">
                <a:solidFill>
                  <a:schemeClr val="tx1"/>
                </a:solidFill>
                <a:latin typeface="+mn-lt"/>
                <a:ea typeface="+mn-ea"/>
                <a:cs typeface="+mn-cs"/>
              </a:rPr>
              <a:t>Structure of Rotavirus</a:t>
            </a:r>
            <a:endParaRPr lang="en-IN" sz="1872" b="1" kern="1200" dirty="0">
              <a:latin typeface="+mn-lt"/>
              <a:ea typeface="+mn-ea"/>
              <a:cs typeface="+mn-cs"/>
            </a:endParaRPr>
          </a:p>
        </p:txBody>
      </p:sp>
      <p:pic>
        <p:nvPicPr>
          <p:cNvPr id="30" name="Picture 4" descr="Structure of Rota Virus">
            <a:extLst>
              <a:ext uri="{FF2B5EF4-FFF2-40B4-BE49-F238E27FC236}">
                <a16:creationId xmlns:a16="http://schemas.microsoft.com/office/drawing/2014/main" id="{E0C09933-19F1-12AE-C92B-78829B8E5D0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6201" y="1128280"/>
            <a:ext cx="4270994" cy="39079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RNA-Dependent RNA Polymerase as a Target for COVID-19 Drug Discovery - Wei  Zhu, Catherine Z. Chen, Kirill Gorshkov, Miao Xu, Donald C. Lo, Wei Zheng,  2020">
            <a:extLst>
              <a:ext uri="{FF2B5EF4-FFF2-40B4-BE49-F238E27FC236}">
                <a16:creationId xmlns:a16="http://schemas.microsoft.com/office/drawing/2014/main" id="{5CC1A06A-3D00-0244-04BD-271C13DFB21F}"/>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577317" y="1255469"/>
            <a:ext cx="5818481" cy="356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6678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103</TotalTime>
  <Words>1789</Words>
  <Application>Microsoft Office PowerPoint</Application>
  <PresentationFormat>Widescreen</PresentationFormat>
  <Paragraphs>92</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Rockwell</vt:lpstr>
      <vt:lpstr>Rockwell Condensed</vt:lpstr>
      <vt:lpstr>Rockwell Extra Bold</vt:lpstr>
      <vt:lpstr>Wingdings</vt:lpstr>
      <vt:lpstr>Wood Type</vt:lpstr>
      <vt:lpstr>Baltimore Classification of Viruses</vt:lpstr>
      <vt:lpstr>PowerPoint Presentation</vt:lpstr>
      <vt:lpstr>PowerPoint Presentation</vt:lpstr>
      <vt:lpstr>Class I - Double-Stranded DNA (dsDNA) Viruses</vt:lpstr>
      <vt:lpstr>PowerPoint Presentation</vt:lpstr>
      <vt:lpstr>Class II - Single-Stranded DNA (ssDNA) Viruses</vt:lpstr>
      <vt:lpstr>PowerPoint Presentation</vt:lpstr>
      <vt:lpstr>Class III - Double-Stranded RNA (dsRNA) Viruses</vt:lpstr>
      <vt:lpstr>PowerPoint Presentation</vt:lpstr>
      <vt:lpstr>Class IV - Positive-Sense Single-Stranded RNA (+ssRNA) Viruses</vt:lpstr>
      <vt:lpstr>PowerPoint Presentation</vt:lpstr>
      <vt:lpstr>Class V - Negative-Sense Single-Stranded RNA (-ssRNA) Viruses</vt:lpstr>
      <vt:lpstr>PowerPoint Presentation</vt:lpstr>
      <vt:lpstr>Class VI - Retroviruses (RNA Reverse-Transcribing Viruses)</vt:lpstr>
      <vt:lpstr>PowerPoint Presentation</vt:lpstr>
      <vt:lpstr>Class VII - Double-Stranded DNA (dsDNA) Viruses with Reverse Transcriptase</vt:lpstr>
      <vt:lpstr>PowerPoint Presentation</vt:lpstr>
      <vt:lpstr>Summary of key differences between classes</vt:lpstr>
      <vt:lpstr>PowerPoint Presentation</vt:lpstr>
      <vt:lpstr>PowerPoint Presentation</vt:lpstr>
      <vt:lpstr>Importance of understanding these differences</vt:lpstr>
      <vt:lpstr>Future Directions in Virology Research</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Yash Chetankumar Joshi</cp:lastModifiedBy>
  <cp:revision>2</cp:revision>
  <dcterms:created xsi:type="dcterms:W3CDTF">2024-07-18T03:07:35Z</dcterms:created>
  <dcterms:modified xsi:type="dcterms:W3CDTF">2024-07-18T04:50:51Z</dcterms:modified>
</cp:coreProperties>
</file>